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1" r:id="rId3"/>
    <p:sldId id="335" r:id="rId5"/>
    <p:sldId id="337" r:id="rId6"/>
    <p:sldId id="362" r:id="rId7"/>
    <p:sldId id="363" r:id="rId8"/>
    <p:sldId id="365" r:id="rId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634"/>
    <a:srgbClr val="0C5E02"/>
    <a:srgbClr val="485EB2"/>
    <a:srgbClr val="A653B2"/>
    <a:srgbClr val="82211C"/>
    <a:srgbClr val="A31D44"/>
    <a:srgbClr val="7DA85E"/>
    <a:srgbClr val="1C5D9B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60"/>
  </p:normalViewPr>
  <p:slideViewPr>
    <p:cSldViewPr>
      <p:cViewPr varScale="1">
        <p:scale>
          <a:sx n="144" d="100"/>
          <a:sy n="144" d="100"/>
        </p:scale>
        <p:origin x="-864" y="-90"/>
      </p:cViewPr>
      <p:guideLst>
        <p:guide orient="horz" pos="1602"/>
        <p:guide pos="29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1ED5F-AB97-47B5-9F7B-ACDF41A6E0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434414" y="667289"/>
            <a:ext cx="82809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611560" y="0"/>
            <a:ext cx="792088" cy="771550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标题占位符 1"/>
          <p:cNvSpPr>
            <a:spLocks noGrp="1"/>
          </p:cNvSpPr>
          <p:nvPr>
            <p:ph type="title" hasCustomPrompt="1"/>
          </p:nvPr>
        </p:nvSpPr>
        <p:spPr>
          <a:xfrm>
            <a:off x="1609328" y="123479"/>
            <a:ext cx="721114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zh-CN" dirty="0"/>
              <a:t>1.0 </a:t>
            </a:r>
            <a:r>
              <a:rPr lang="zh-CN" altLang="en-US" dirty="0"/>
              <a:t>请输入标题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-8467" y="1643229"/>
            <a:ext cx="9152468" cy="164860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sz="1600">
              <a:latin typeface="Calibri" panose="020F0502020204030204" pitchFamily="34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691680" y="1867364"/>
            <a:ext cx="5400600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</a:rPr>
              <a:t>外省</a:t>
            </a:r>
            <a:r>
              <a:rPr lang="zh-CN" altLang="zh-CN" sz="3600" dirty="0" smtClean="0">
                <a:solidFill>
                  <a:schemeClr val="bg1"/>
                </a:solidFill>
              </a:rPr>
              <a:t>团员</a:t>
            </a:r>
            <a:r>
              <a:rPr lang="zh-CN" altLang="en-US" sz="3600" dirty="0" smtClean="0">
                <a:solidFill>
                  <a:schemeClr val="bg1"/>
                </a:solidFill>
              </a:rPr>
              <a:t>注册登录</a:t>
            </a:r>
            <a:endParaRPr lang="en-US" altLang="zh-CN" sz="3600" dirty="0" smtClean="0">
              <a:solidFill>
                <a:schemeClr val="bg1"/>
              </a:solidFill>
            </a:endParaRPr>
          </a:p>
          <a:p>
            <a:pPr lvl="0"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</a:rPr>
              <a:t>系统</a:t>
            </a:r>
            <a:r>
              <a:rPr lang="zh-CN" altLang="zh-CN" sz="3600" dirty="0" smtClean="0">
                <a:solidFill>
                  <a:schemeClr val="bg1"/>
                </a:solidFill>
              </a:rPr>
              <a:t>流程</a:t>
            </a:r>
            <a:endParaRPr lang="zh-CN" altLang="en-US" sz="36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8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03648" y="123479"/>
            <a:ext cx="5112568" cy="1152128"/>
          </a:xfrm>
        </p:spPr>
        <p:txBody>
          <a:bodyPr>
            <a:norm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</a:rPr>
              <a:t>1</a:t>
            </a:r>
            <a:r>
              <a:rPr lang="en-US" altLang="zh-CN" sz="2000" b="1" dirty="0" smtClean="0">
                <a:solidFill>
                  <a:schemeClr val="tx1"/>
                </a:solidFill>
              </a:rPr>
              <a:t>.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外省市团员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注册登录“北京共青团”线上系统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547663" y="1075151"/>
            <a:ext cx="2376264" cy="1015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搜索微信公众号：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青春北京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qingchunbeijing54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sz="1500" dirty="0"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或扫码下方二维码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32040" y="4497169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Hiragino Sans GB W6"/>
                <a:ea typeface="Hiragino Sans GB W6"/>
                <a:cs typeface="Hiragino Sans GB W6"/>
              </a:rPr>
              <a:t>      </a:t>
            </a:r>
            <a:r>
              <a:rPr lang="zh-CN" altLang="en-US" dirty="0" smtClean="0">
                <a:latin typeface="Hiragino Sans GB W6"/>
                <a:ea typeface="Hiragino Sans GB W6"/>
                <a:cs typeface="Hiragino Sans GB W6"/>
              </a:rPr>
              <a:t>“</a:t>
            </a:r>
            <a:r>
              <a:rPr lang="zh-CN" altLang="en-US" dirty="0" smtClean="0">
                <a:solidFill>
                  <a:srgbClr val="009E75"/>
                </a:solidFill>
                <a:latin typeface="Hiragino Sans GB W6"/>
                <a:ea typeface="Hiragino Sans GB W6"/>
                <a:cs typeface="Hiragino Sans GB W6"/>
              </a:rPr>
              <a:t>线上系统</a:t>
            </a:r>
            <a:r>
              <a:rPr lang="zh-CN" altLang="en-US" dirty="0" smtClean="0">
                <a:latin typeface="Hiragino Sans GB W6"/>
                <a:ea typeface="Hiragino Sans GB W6"/>
                <a:cs typeface="Hiragino Sans GB W6"/>
              </a:rPr>
              <a:t>”</a:t>
            </a:r>
            <a:r>
              <a:rPr lang="zh-CN" altLang="en-US" dirty="0">
                <a:latin typeface="Hiragino Sans GB W6"/>
                <a:ea typeface="Hiragino Sans GB W6"/>
                <a:cs typeface="Hiragino Sans GB W6"/>
              </a:rPr>
              <a:t>菜单栏中</a:t>
            </a:r>
            <a:endParaRPr lang="en-US" altLang="zh-CN" dirty="0">
              <a:latin typeface="Hiragino Sans GB W6"/>
              <a:ea typeface="Hiragino Sans GB W6"/>
              <a:cs typeface="Hiragino Sans GB W6"/>
            </a:endParaRPr>
          </a:p>
          <a:p>
            <a:r>
              <a:rPr lang="zh-CN" altLang="en-US" dirty="0">
                <a:latin typeface="Hiragino Sans GB W6"/>
                <a:ea typeface="Hiragino Sans GB W6"/>
                <a:cs typeface="Hiragino Sans GB W6"/>
              </a:rPr>
              <a:t>点击“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latin typeface="Hiragino Sans GB W6"/>
                <a:ea typeface="Hiragino Sans GB W6"/>
                <a:cs typeface="Hiragino Sans GB W6"/>
              </a:rPr>
              <a:t>北京共青团</a:t>
            </a:r>
            <a:r>
              <a:rPr lang="zh-CN" altLang="en-US" dirty="0">
                <a:latin typeface="Hiragino Sans GB W6"/>
                <a:ea typeface="Hiragino Sans GB W6"/>
                <a:cs typeface="Hiragino Sans GB W6"/>
              </a:rPr>
              <a:t>”进入系统</a:t>
            </a:r>
            <a:endParaRPr kumimoji="1"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Hiragino Sans GB W6"/>
              <a:ea typeface="Hiragino Sans GB W6"/>
              <a:cs typeface="Hiragino Sans GB W6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3528" y="88413"/>
            <a:ext cx="1008111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登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录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注册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 descr="13871548041351_.pic_hd.jp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211710"/>
            <a:ext cx="2283718" cy="2283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699542"/>
            <a:ext cx="2244080" cy="38093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</a:rPr>
              <a:t>1.1 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 外省市团员</a:t>
            </a:r>
            <a:r>
              <a:rPr lang="zh-CN" altLang="en-US" sz="2000" b="1" dirty="0">
                <a:solidFill>
                  <a:schemeClr val="tx1"/>
                </a:solidFill>
              </a:rPr>
              <a:t>注册“北京共青团”线上系统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7614"/>
            <a:ext cx="1872208" cy="2880320"/>
          </a:xfrm>
          <a:prstGeom prst="rect">
            <a:avLst/>
          </a:prstGeom>
          <a:noFill/>
          <a:ln>
            <a:solidFill>
              <a:srgbClr val="77933C"/>
            </a:solidFill>
          </a:ln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3528" y="88413"/>
            <a:ext cx="1008111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登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录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注册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947" y="1352008"/>
            <a:ext cx="1766780" cy="2875926"/>
          </a:xfrm>
          <a:prstGeom prst="rect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</p:pic>
      <p:sp>
        <p:nvSpPr>
          <p:cNvPr id="11" name="矩形 10"/>
          <p:cNvSpPr/>
          <p:nvPr/>
        </p:nvSpPr>
        <p:spPr>
          <a:xfrm>
            <a:off x="6372200" y="1131590"/>
            <a:ext cx="2387977" cy="3384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85750">
              <a:buFont typeface="Wingdings" panose="05000000000000000000" pitchFamily="2" charset="2"/>
              <a:buChar char="Ø"/>
            </a:pPr>
            <a:r>
              <a:rPr lang="zh-CN" altLang="en-US" sz="1400" kern="0" dirty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点击“创建账户”，进行账户注册</a:t>
            </a:r>
            <a:endParaRPr lang="en-US" altLang="zh-CN" sz="1400" kern="0" dirty="0">
              <a:solidFill>
                <a:srgbClr val="4BACC6">
                  <a:lumMod val="5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endParaRPr lang="en-US" altLang="zh-C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400" kern="0" dirty="0" smtClean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用户按照实际情况选择身份：“</a:t>
            </a:r>
            <a:r>
              <a:rPr lang="zh-CN" altLang="en-US" sz="1400" kern="0" dirty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我是团员”（学生团员只能选我是团员）</a:t>
            </a:r>
            <a:endParaRPr lang="en-US" altLang="zh-CN" sz="1400" kern="0" dirty="0" smtClean="0">
              <a:solidFill>
                <a:srgbClr val="4BACC6">
                  <a:lumMod val="5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CN" sz="1400" kern="0" dirty="0">
              <a:solidFill>
                <a:srgbClr val="4BACC6">
                  <a:lumMod val="5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400" kern="0" dirty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zh-CN" altLang="en-US" sz="1400" kern="0" dirty="0" smtClean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注册时，请团员输入真实的姓名和身份证号，否则会影响团组织关系的成功转接转接</a:t>
            </a:r>
            <a:endParaRPr lang="en-US" altLang="zh-CN" sz="1400" kern="0" dirty="0" smtClean="0">
              <a:solidFill>
                <a:srgbClr val="4BACC6">
                  <a:lumMod val="5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CN" sz="1400" kern="0" dirty="0">
              <a:solidFill>
                <a:srgbClr val="4BACC6">
                  <a:lumMod val="5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400" kern="0" dirty="0" smtClean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团员注册后，</a:t>
            </a:r>
            <a:r>
              <a:rPr lang="zh-CN" altLang="en-US" sz="1400" kern="0" dirty="0">
                <a:solidFill>
                  <a:srgbClr val="4BACC6">
                    <a:lumMod val="5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需要</a:t>
            </a:r>
            <a:r>
              <a:rPr lang="zh-CN" altLang="en-US" sz="1400" kern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所属团组织在电脑端进行相应的审核</a:t>
            </a:r>
            <a:r>
              <a:rPr lang="en-US" altLang="zh-CN" sz="1400" kern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/</a:t>
            </a:r>
            <a:r>
              <a:rPr lang="zh-CN" altLang="en-US" sz="1400" kern="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添加操作</a:t>
            </a:r>
            <a:endParaRPr lang="zh-CN" altLang="en-US" sz="1400" kern="0" dirty="0">
              <a:solidFill>
                <a:schemeClr val="accent6">
                  <a:lumMod val="75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4" name="图片 3" descr="261559182435_.pic_h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7055" y="1347470"/>
            <a:ext cx="1856740" cy="36220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609328" y="123479"/>
            <a:ext cx="7211144" cy="576064"/>
          </a:xfrm>
        </p:spPr>
        <p:txBody>
          <a:bodyPr>
            <a:norm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</a:rPr>
              <a:t>1.2 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团员</a:t>
            </a:r>
            <a:r>
              <a:rPr lang="zh-CN" altLang="en-US" sz="2000" b="1" dirty="0">
                <a:solidFill>
                  <a:schemeClr val="tx1"/>
                </a:solidFill>
              </a:rPr>
              <a:t>登录“北京共青团”线上系统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3528" y="88413"/>
            <a:ext cx="1008111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登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录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注册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980" y="642842"/>
            <a:ext cx="1702045" cy="3058002"/>
          </a:xfrm>
          <a:prstGeom prst="rect">
            <a:avLst/>
          </a:prstGeom>
          <a:noFill/>
          <a:ln>
            <a:solidFill>
              <a:srgbClr val="77933C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053" y="642411"/>
            <a:ext cx="1684213" cy="30580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9549" y="643664"/>
            <a:ext cx="1783722" cy="305800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36984" y="641409"/>
            <a:ext cx="1952283" cy="305800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880" y="3881213"/>
            <a:ext cx="20012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buFont typeface="Wingdings" panose="05000000000000000000" pitchFamily="2" charset="2"/>
              <a:buChar char="Ø"/>
            </a:pP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在“北京共青团”线上系统中，点击“我的</a:t>
            </a:r>
            <a:r>
              <a:rPr lang="en-US" altLang="zh-CN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-》</a:t>
            </a: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请登录”，进入登录页</a:t>
            </a:r>
            <a:endParaRPr lang="en-US" altLang="zh-CN" sz="1600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59832" y="3867894"/>
            <a:ext cx="23663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85750">
              <a:buFont typeface="Wingdings" panose="05000000000000000000" pitchFamily="2" charset="2"/>
              <a:buChar char="Ø"/>
            </a:pP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登录有两种方式：</a:t>
            </a:r>
            <a:endParaRPr lang="en-US" altLang="zh-CN" sz="1600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lvl="0"/>
            <a:r>
              <a:rPr lang="en-US" altLang="zh-CN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</a:t>
            </a: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用户名/手机号、密码的方式</a:t>
            </a:r>
            <a:endParaRPr lang="en-US" altLang="zh-CN" sz="1600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lvl="0"/>
            <a:r>
              <a:rPr lang="zh-CN" altLang="zh-CN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lang="en-US" altLang="zh-CN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微信登录</a:t>
            </a:r>
            <a:endParaRPr lang="en-US" altLang="zh-CN" sz="1600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84168" y="3939902"/>
            <a:ext cx="226740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buFont typeface="Wingdings" panose="05000000000000000000" pitchFamily="2" charset="2"/>
              <a:buChar char="Ø"/>
            </a:pPr>
            <a:r>
              <a:rPr lang="zh-CN" altLang="en-US" sz="1600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首次</a:t>
            </a: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使用微信登录，需要输入用户名</a:t>
            </a:r>
            <a:r>
              <a:rPr lang="en-US" altLang="zh-CN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/</a:t>
            </a:r>
            <a:r>
              <a:rPr lang="zh-CN" altLang="en-US" sz="1600" kern="0" dirty="0">
                <a:solidFill>
                  <a:schemeClr val="accent5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手机号、进行账号绑定</a:t>
            </a:r>
            <a:endParaRPr lang="en-US" altLang="zh-CN" sz="1600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lvl="0" indent="-285750">
              <a:buFont typeface="Wingdings" panose="05000000000000000000" pitchFamily="2" charset="2"/>
              <a:buChar char="Ø"/>
            </a:pPr>
            <a:endParaRPr lang="en-US" altLang="zh-CN" kern="0" dirty="0">
              <a:solidFill>
                <a:schemeClr val="accent5">
                  <a:lumMod val="5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609328" y="123479"/>
            <a:ext cx="7211144" cy="576064"/>
          </a:xfrm>
        </p:spPr>
        <p:txBody>
          <a:bodyPr>
            <a:norm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</a:rPr>
              <a:t>2.</a:t>
            </a:r>
            <a:r>
              <a:rPr lang="zh-CN" altLang="zh-CN" sz="2000" b="1" dirty="0" smtClean="0">
                <a:solidFill>
                  <a:schemeClr val="tx1"/>
                </a:solidFill>
              </a:rPr>
              <a:t>组织关系接收方团组织（即北京团组织</a:t>
            </a:r>
            <a:r>
              <a:rPr lang="zh-CN" altLang="zh-CN" sz="2000" b="1" dirty="0" smtClean="0">
                <a:solidFill>
                  <a:schemeClr val="tx1"/>
                </a:solidFill>
              </a:rPr>
              <a:t>）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通过加入申请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771550"/>
            <a:ext cx="5184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ea typeface="仿宋_GB2312" panose="02010609030101010101" charset="-122"/>
                <a:cs typeface="Times New Roman" panose="02020603050405020304"/>
              </a:rPr>
              <a:t>         </a:t>
            </a:r>
            <a:r>
              <a:rPr lang="en-US" altLang="zh-CN" dirty="0" smtClean="0">
                <a:ea typeface="仿宋_GB2312" panose="02010609030101010101" charset="-122"/>
                <a:cs typeface="Times New Roman" panose="02020603050405020304"/>
              </a:rPr>
              <a:t> </a:t>
            </a:r>
            <a:r>
              <a:rPr lang="zh-CN" altLang="en-US" dirty="0" smtClean="0"/>
              <a:t>组织关系接收方团组织</a:t>
            </a:r>
            <a:r>
              <a:rPr lang="en-US" altLang="zh-CN" dirty="0" smtClean="0"/>
              <a:t>(</a:t>
            </a:r>
            <a:r>
              <a:rPr lang="zh-CN" altLang="en-US" dirty="0" smtClean="0"/>
              <a:t>即北京团组织）</a:t>
            </a:r>
            <a:r>
              <a:rPr lang="zh-CN" altLang="zh-CN" dirty="0" smtClean="0"/>
              <a:t>登录“北京共青团系统”团组织账号，在电脑端</a:t>
            </a:r>
            <a:r>
              <a:rPr lang="en-US" altLang="zh-CN" dirty="0" smtClean="0"/>
              <a:t>“</a:t>
            </a:r>
            <a:r>
              <a:rPr lang="zh-CN" altLang="zh-CN" dirty="0" smtClean="0"/>
              <a:t>我的团员</a:t>
            </a:r>
            <a:r>
              <a:rPr lang="en-US" altLang="zh-CN" dirty="0" smtClean="0"/>
              <a:t>-</a:t>
            </a:r>
            <a:r>
              <a:rPr lang="zh-CN" altLang="zh-CN" dirty="0" smtClean="0"/>
              <a:t>》申请加入</a:t>
            </a:r>
            <a:r>
              <a:rPr lang="en-US" altLang="zh-CN" dirty="0" smtClean="0"/>
              <a:t>”</a:t>
            </a:r>
            <a:r>
              <a:rPr lang="zh-CN" altLang="en-US" dirty="0" smtClean="0"/>
              <a:t>列表中</a:t>
            </a:r>
            <a:r>
              <a:rPr lang="zh-CN" altLang="zh-CN" dirty="0" smtClean="0"/>
              <a:t>，</a:t>
            </a:r>
            <a:r>
              <a:rPr lang="zh-CN" altLang="zh-CN" dirty="0" smtClean="0"/>
              <a:t>通过外省市团员的加入申请，外省市团员即注册登录</a:t>
            </a:r>
            <a:r>
              <a:rPr lang="en-US" altLang="zh-CN" dirty="0" smtClean="0"/>
              <a:t>“</a:t>
            </a:r>
            <a:r>
              <a:rPr lang="zh-CN" altLang="zh-CN" dirty="0" smtClean="0"/>
              <a:t>北京共青团线上系统</a:t>
            </a:r>
            <a:r>
              <a:rPr lang="en-US" altLang="zh-CN" dirty="0" smtClean="0"/>
              <a:t>”</a:t>
            </a:r>
            <a:r>
              <a:rPr lang="zh-CN" altLang="zh-CN" dirty="0" smtClean="0"/>
              <a:t>成功。</a:t>
            </a:r>
            <a:endParaRPr lang="zh-CN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          </a:t>
            </a:r>
            <a:endParaRPr lang="zh-CN" altLang="zh-CN" dirty="0" smtClean="0"/>
          </a:p>
          <a:p>
            <a:endParaRPr lang="zh-CN" altLang="zh-CN" dirty="0" smtClean="0"/>
          </a:p>
          <a:p>
            <a:endParaRPr lang="en-US" altLang="zh-CN" dirty="0" smtClean="0">
              <a:ea typeface="仿宋_GB2312" panose="02010609030101010101" charset="-122"/>
              <a:cs typeface="Times New Roman" panose="02020603050405020304"/>
            </a:endParaRPr>
          </a:p>
          <a:p>
            <a:r>
              <a:rPr lang="en-US" altLang="zh-CN" dirty="0" smtClean="0">
                <a:ea typeface="仿宋_GB2312" panose="02010609030101010101" charset="-122"/>
                <a:cs typeface="Times New Roman" panose="02020603050405020304"/>
              </a:rPr>
              <a:t>         </a:t>
            </a:r>
            <a:endParaRPr lang="en-US" altLang="zh-CN" dirty="0" smtClean="0">
              <a:ea typeface="仿宋_GB2312" panose="02010609030101010101" charset="-122"/>
              <a:cs typeface="Times New Roman" panose="02020603050405020304"/>
            </a:endParaRPr>
          </a:p>
          <a:p>
            <a:endParaRPr lang="zh-CN" altLang="en-US" dirty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3528" y="88413"/>
            <a:ext cx="1008111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 smtClean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登</a:t>
            </a:r>
            <a:r>
              <a:rPr kumimoji="0" lang="zh-CN" alt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录</a:t>
            </a:r>
            <a:endParaRPr kumimoji="0" lang="en-US" altLang="zh-CN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 smtClean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注册</a:t>
            </a:r>
            <a:r>
              <a:rPr kumimoji="0" lang="zh-CN" altLang="en-US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609328" y="123479"/>
            <a:ext cx="7211144" cy="576064"/>
          </a:xfrm>
        </p:spPr>
        <p:txBody>
          <a:bodyPr>
            <a:normAutofit/>
          </a:bodyPr>
          <a:lstStyle/>
          <a:p>
            <a:r>
              <a:rPr lang="en-US" altLang="zh-CN" sz="2000" b="1" dirty="0" smtClean="0">
                <a:solidFill>
                  <a:schemeClr val="tx1"/>
                </a:solidFill>
              </a:rPr>
              <a:t>3.</a:t>
            </a:r>
            <a:r>
              <a:rPr lang="zh-CN" altLang="zh-CN" sz="2000" b="1" dirty="0" smtClean="0">
                <a:solidFill>
                  <a:schemeClr val="tx1"/>
                </a:solidFill>
              </a:rPr>
              <a:t> 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在外省市</a:t>
            </a:r>
            <a:r>
              <a:rPr lang="zh-CN" altLang="zh-CN" sz="2000" b="1" dirty="0" smtClean="0">
                <a:solidFill>
                  <a:schemeClr val="tx1"/>
                </a:solidFill>
              </a:rPr>
              <a:t>系统中提交转入北京申请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771550"/>
            <a:ext cx="51845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北京团组织</a:t>
            </a:r>
            <a:r>
              <a:rPr lang="zh-CN" altLang="zh-CN" dirty="0" smtClean="0"/>
              <a:t>通过</a:t>
            </a:r>
            <a:r>
              <a:rPr lang="zh-CN" altLang="en-US" dirty="0" smtClean="0"/>
              <a:t>加</a:t>
            </a:r>
            <a:r>
              <a:rPr lang="zh-CN" altLang="zh-CN" dirty="0" smtClean="0"/>
              <a:t>入申请</a:t>
            </a:r>
            <a:r>
              <a:rPr lang="zh-CN" altLang="zh-CN" b="1" dirty="0" smtClean="0"/>
              <a:t>至少一天</a:t>
            </a:r>
            <a:r>
              <a:rPr lang="zh-CN" altLang="zh-CN" dirty="0" smtClean="0"/>
              <a:t>后，团员应联系外省市团组织在外省市系统中提交转入北京申请。</a:t>
            </a:r>
            <a:endParaRPr lang="en-US" altLang="zh-CN" dirty="0" smtClean="0"/>
          </a:p>
          <a:p>
            <a:r>
              <a:rPr lang="en-US" altLang="zh-CN" dirty="0" smtClean="0"/>
              <a:t>          </a:t>
            </a:r>
            <a:r>
              <a:rPr lang="zh-CN" altLang="zh-CN" dirty="0" smtClean="0"/>
              <a:t>外省市团员在外省市系统上提交转入北京申请后，北京共青团线上系统会自动将本系统上团员已注册登录的信息（姓名、身份证号、团员编号）与外省市转入团员的申请信息（姓名、身份证号、团员编号）进行复核校验。校验信息无误后，即给外省市系统发出</a:t>
            </a:r>
            <a:r>
              <a:rPr lang="zh-CN" altLang="zh-CN" b="1" u="sng" dirty="0" smtClean="0">
                <a:solidFill>
                  <a:srgbClr val="FF0000"/>
                </a:solidFill>
              </a:rPr>
              <a:t>转移成功</a:t>
            </a:r>
            <a:r>
              <a:rPr lang="zh-CN" altLang="zh-CN" dirty="0" smtClean="0"/>
              <a:t>的信息。如果姓名、身份证号、团员编号不一致，北京系统将向外省市系统发出</a:t>
            </a:r>
            <a:r>
              <a:rPr lang="zh-CN" altLang="zh-CN" b="1" u="sng" dirty="0" smtClean="0"/>
              <a:t>转移失败</a:t>
            </a:r>
            <a:r>
              <a:rPr lang="zh-CN" altLang="zh-CN" dirty="0" smtClean="0"/>
              <a:t>的信息。</a:t>
            </a:r>
            <a:endParaRPr lang="zh-CN" altLang="zh-CN" dirty="0" smtClean="0"/>
          </a:p>
          <a:p>
            <a:endParaRPr lang="zh-CN" altLang="zh-CN" dirty="0" smtClean="0"/>
          </a:p>
          <a:p>
            <a:endParaRPr lang="en-US" altLang="zh-CN" dirty="0" smtClean="0">
              <a:ea typeface="仿宋_GB2312" panose="02010609030101010101" charset="-122"/>
              <a:cs typeface="Times New Roman" panose="02020603050405020304"/>
            </a:endParaRPr>
          </a:p>
          <a:p>
            <a:r>
              <a:rPr lang="en-US" altLang="zh-CN" dirty="0" smtClean="0">
                <a:ea typeface="仿宋_GB2312" panose="02010609030101010101" charset="-122"/>
                <a:cs typeface="Times New Roman" panose="02020603050405020304"/>
              </a:rPr>
              <a:t>         </a:t>
            </a:r>
            <a:endParaRPr lang="en-US" altLang="zh-CN" dirty="0" smtClean="0">
              <a:ea typeface="仿宋_GB2312" panose="02010609030101010101" charset="-122"/>
              <a:cs typeface="Times New Roman" panose="02020603050405020304"/>
            </a:endParaRPr>
          </a:p>
          <a:p>
            <a:endParaRPr lang="zh-CN" altLang="en-US" dirty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3528" y="88413"/>
            <a:ext cx="1008111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登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录</a:t>
            </a:r>
            <a:endParaRPr kumimoji="0" lang="en-US" altLang="zh-CN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81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dirty="0"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注册</a:t>
            </a:r>
            <a:r>
              <a:rPr kumimoji="0" lang="zh-CN" altLang="en-US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2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72AB"/>
      </a:accent1>
      <a:accent2>
        <a:srgbClr val="595959"/>
      </a:accent2>
      <a:accent3>
        <a:srgbClr val="A5A5A5"/>
      </a:accent3>
      <a:accent4>
        <a:srgbClr val="A5A5A5"/>
      </a:accent4>
      <a:accent5>
        <a:srgbClr val="A5A5A5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803</Words>
  <Application>WPS 演示</Application>
  <PresentationFormat>全屏显示(16:9)</PresentationFormat>
  <Paragraphs>68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Calibri</vt:lpstr>
      <vt:lpstr>微软雅黑</vt:lpstr>
      <vt:lpstr>Times New Roman</vt:lpstr>
      <vt:lpstr>Hiragino Sans GB W6</vt:lpstr>
      <vt:lpstr>AMGDT</vt:lpstr>
      <vt:lpstr>Arial</vt:lpstr>
      <vt:lpstr>仿宋_GB2312</vt:lpstr>
      <vt:lpstr>Times New Roman</vt:lpstr>
      <vt:lpstr>Arial Unicode MS</vt:lpstr>
      <vt:lpstr>Office 主题</vt:lpstr>
      <vt:lpstr>PowerPoint 演示文稿</vt:lpstr>
      <vt:lpstr>1.外省市团员注册登录“北京共青团”线上系统</vt:lpstr>
      <vt:lpstr>1.1  外省市团员注册“北京共青团”线上系统</vt:lpstr>
      <vt:lpstr>1.2 团员登录“北京共青团”线上系统</vt:lpstr>
      <vt:lpstr>2.组织关系接收方团组织（即北京团组织）通过加入申请</vt:lpstr>
      <vt:lpstr>3. 在外省市系统中提交转入北京申请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李培俊</dc:creator>
  <cp:lastModifiedBy>hp</cp:lastModifiedBy>
  <cp:revision>186</cp:revision>
  <dcterms:created xsi:type="dcterms:W3CDTF">2019-05-30T03:54:00Z</dcterms:created>
  <dcterms:modified xsi:type="dcterms:W3CDTF">2020-06-19T01:42:12Z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