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wav" ContentType="audio/x-wav"/>
  <Default Extension="emf" ContentType="image/x-emf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3"/>
    <p:sldId id="619" r:id="rId4"/>
    <p:sldId id="622" r:id="rId5"/>
    <p:sldId id="620" r:id="rId6"/>
    <p:sldId id="621" r:id="rId7"/>
    <p:sldId id="623" r:id="rId8"/>
    <p:sldId id="624" r:id="rId9"/>
    <p:sldId id="625" r:id="rId10"/>
    <p:sldId id="626" r:id="rId11"/>
    <p:sldId id="629" r:id="rId12"/>
  </p:sldIdLst>
  <p:sldSz cx="9144000" cy="6858000" type="screen4x3"/>
  <p:notesSz cx="6858000" cy="9144000"/>
  <p:defaultTextStyle>
    <a:defPPr>
      <a:defRPr lang="sv-SE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1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05F2C04-C923-438B-8C0F-E0CD2BADF298}">
      <wppc:fontMiss xmlns:wppc="http://www.wps.cn/officeDocument/PresentationCustomData" type="true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00CC00"/>
    <a:srgbClr val="00FF00"/>
    <a:srgbClr val="FF0066"/>
    <a:srgbClr val="FEE3B8"/>
    <a:srgbClr val="FFCC66"/>
    <a:srgbClr val="FF00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089"/>
    <p:restoredTop sz="94607"/>
  </p:normalViewPr>
  <p:slideViewPr>
    <p:cSldViewPr snapToGrid="0" showGuides="1">
      <p:cViewPr varScale="1">
        <p:scale>
          <a:sx n="83" d="100"/>
          <a:sy n="83" d="100"/>
        </p:scale>
        <p:origin x="1565" y="67"/>
      </p:cViewPr>
      <p:guideLst>
        <p:guide orient="horz" pos="606"/>
        <p:guide pos="449"/>
      </p:guideLst>
    </p:cSldViewPr>
  </p:slideViewPr>
  <p:outlineViewPr>
    <p:cViewPr>
      <p:scale>
        <a:sx n="33" d="100"/>
        <a:sy n="33" d="100"/>
      </p:scale>
      <p:origin x="0" y="1044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1718"/>
    </p:cViewPr>
  </p:sorterViewPr>
  <p:gridSpacing cx="1080137" cy="1080137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60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D531DAC-34A1-4731-84C7-4917E37B0D5E}" type="slidenum">
              <a:rPr kumimoji="0" lang="zh-CN" altLang="en-US" sz="1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sv-SE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sv-SE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00" name="Rectangle 4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p>
            <a:pPr lvl="0"/>
            <a:r>
              <a:rPr lang="sv-SE" altLang="zh-CN" dirty="0"/>
              <a:t>Klicka här för att ändra format på bakgrundstexten</a:t>
            </a:r>
            <a:endParaRPr lang="sv-SE" altLang="zh-CN" dirty="0"/>
          </a:p>
          <a:p>
            <a:pPr lvl="1"/>
            <a:r>
              <a:rPr lang="sv-SE" altLang="zh-CN" dirty="0"/>
              <a:t>Nivå två</a:t>
            </a:r>
            <a:endParaRPr lang="sv-SE" altLang="zh-CN" dirty="0"/>
          </a:p>
          <a:p>
            <a:pPr lvl="2"/>
            <a:r>
              <a:rPr lang="sv-SE" altLang="zh-CN" dirty="0"/>
              <a:t>Nivå tre</a:t>
            </a:r>
            <a:endParaRPr lang="sv-SE" altLang="zh-CN" dirty="0"/>
          </a:p>
          <a:p>
            <a:pPr lvl="3"/>
            <a:r>
              <a:rPr lang="sv-SE" altLang="zh-CN" dirty="0"/>
              <a:t>Nivå fyra</a:t>
            </a:r>
            <a:endParaRPr lang="sv-SE" altLang="zh-CN" dirty="0"/>
          </a:p>
          <a:p>
            <a:pPr lvl="4"/>
            <a:r>
              <a:rPr lang="sv-SE" altLang="zh-CN" dirty="0"/>
              <a:t>Nivå fem</a:t>
            </a:r>
            <a:endParaRPr lang="sv-SE" altLang="zh-CN" dirty="0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sv-SE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b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B53CC6F-320D-4B19-B797-7F0D5F5ADAA4}" type="slidenum">
              <a:rPr kumimoji="0" lang="zh-CN" altLang="sv-SE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fld>
            <a:endParaRPr kumimoji="0" lang="sv-SE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标题，文本与剪贴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5862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剪贴画占位符 3"/>
          <p:cNvSpPr>
            <a:spLocks noGrp="1"/>
          </p:cNvSpPr>
          <p:nvPr>
            <p:ph type="clipArt" sz="half" idx="2"/>
          </p:nvPr>
        </p:nvSpPr>
        <p:spPr>
          <a:xfrm>
            <a:off x="4642338" y="1981200"/>
            <a:ext cx="3815862" cy="4114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日期占位符 4"/>
          <p:cNvSpPr>
            <a:spLocks noGrp="1"/>
          </p:cNvSpPr>
          <p:nvPr>
            <p:ph type="dt" sz="half" idx="12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7EC497B-7AEB-47D7-BE8C-3DBAFA4803C3}" type="slidenum"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slow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5862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2338" y="1981200"/>
            <a:ext cx="3815862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9" name="日期占位符 4"/>
          <p:cNvSpPr>
            <a:spLocks noGrp="1"/>
          </p:cNvSpPr>
          <p:nvPr>
            <p:ph type="dt" sz="half" idx="12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页脚占位符 5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62E7364-8ED9-4281-B1B8-D03965A044E0}" type="slidenum">
              <a:rPr kumimoji="0" lang="en-US" altLang="zh-CN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 spd="slow">
    <p:sndAc>
      <p:stSnd>
        <p:snd r:embed="rId2" name="click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238125" y="187325"/>
            <a:ext cx="8667750" cy="6477000"/>
          </a:xfrm>
          <a:prstGeom prst="rect">
            <a:avLst/>
          </a:prstGeom>
          <a:noFill/>
          <a:ln w="9525">
            <a:solidFill>
              <a:srgbClr val="FF66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6715125" y="187325"/>
            <a:ext cx="2190750" cy="639763"/>
          </a:xfrm>
          <a:prstGeom prst="rect">
            <a:avLst/>
          </a:prstGeom>
          <a:solidFill>
            <a:srgbClr val="FF6600"/>
          </a:solidFill>
          <a:ln w="9525">
            <a:solidFill>
              <a:srgbClr val="FF6600"/>
            </a:solidFill>
            <a:miter lim="800000"/>
          </a:ln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8" name="Line 9"/>
          <p:cNvSpPr/>
          <p:nvPr userDrawn="1"/>
        </p:nvSpPr>
        <p:spPr>
          <a:xfrm flipH="1">
            <a:off x="238125" y="827088"/>
            <a:ext cx="6454775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9" name="AutoShape 12"/>
          <p:cNvSpPr>
            <a:spLocks noChangeArrowheads="1"/>
          </p:cNvSpPr>
          <p:nvPr/>
        </p:nvSpPr>
        <p:spPr bwMode="auto">
          <a:xfrm rot="-5400000">
            <a:off x="247650" y="171450"/>
            <a:ext cx="301625" cy="323850"/>
          </a:xfrm>
          <a:prstGeom prst="rtTriangle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8834438" y="6637338"/>
            <a:ext cx="352425" cy="2143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D7C98EA-E09A-4FAD-A0AD-80C85E18C801}" type="slidenum">
              <a:rPr kumimoji="0" lang="zh-CN" altLang="sv-SE" sz="800" b="1" i="0" u="none" strike="noStrike" kern="1200" cap="none" spc="0" normalizeH="0" baseline="0" noProof="0" smtClean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Tahoma" panose="020B0604030504040204" pitchFamily="34" charset="0"/>
                <a:ea typeface="宋体" panose="02010600030101010101" pitchFamily="2" charset="-122"/>
                <a:cs typeface="+mn-cs"/>
              </a:rPr>
            </a:fld>
            <a:endParaRPr kumimoji="0" lang="sv-SE" altLang="zh-CN" sz="800" b="1" i="0" u="none" strike="noStrike" kern="1200" cap="none" spc="0" normalizeH="0" baseline="0" noProof="0" smtClean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1" name="Text Box 17"/>
          <p:cNvSpPr txBox="1">
            <a:spLocks noChangeArrowheads="1"/>
          </p:cNvSpPr>
          <p:nvPr/>
        </p:nvSpPr>
        <p:spPr bwMode="auto">
          <a:xfrm>
            <a:off x="231775" y="6323013"/>
            <a:ext cx="2254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www.orienteering.cn</a:t>
            </a:r>
            <a:endParaRPr kumimoji="0" lang="en-US" altLang="zh-CN" sz="1800" b="0" i="0" u="none" strike="noStrike" kern="1200" cap="none" spc="0" normalizeH="0" baseline="0" noProof="0" smtClean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WordArt 19"/>
          <p:cNvSpPr>
            <a:spLocks noTextEdit="1"/>
          </p:cNvSpPr>
          <p:nvPr userDrawn="1"/>
        </p:nvSpPr>
        <p:spPr>
          <a:xfrm>
            <a:off x="7991475" y="6443663"/>
            <a:ext cx="876300" cy="2000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zh-CN" altLang="en-US" sz="2000" b="1"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  <a:solidFill>
                  <a:srgbClr val="FF66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Learnjoy</a:t>
            </a:r>
            <a:endParaRPr lang="zh-CN" altLang="en-US" sz="2000" b="1"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  <a:solidFill>
                <a:srgbClr val="FF66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/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wmf"/><Relationship Id="rId1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8" name="Text Box 6"/>
          <p:cNvSpPr txBox="1"/>
          <p:nvPr/>
        </p:nvSpPr>
        <p:spPr>
          <a:xfrm>
            <a:off x="639763" y="1276350"/>
            <a:ext cx="8229600" cy="21228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 eaLnBrk="1" hangingPunct="1"/>
            <a:r>
              <a:rPr lang="zh-CN" altLang="zh-CN" sz="4400" b="0" dirty="0">
                <a:solidFill>
                  <a:schemeClr val="folHlink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rPr>
              <a:t>北京</a:t>
            </a:r>
            <a:r>
              <a:rPr lang="zh-CN" altLang="en-US" sz="4400" b="0" dirty="0">
                <a:solidFill>
                  <a:schemeClr val="folHlink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rPr>
              <a:t>林业大学</a:t>
            </a:r>
            <a:endParaRPr lang="en-US" altLang="zh-CN" sz="4400" b="0" dirty="0">
              <a:solidFill>
                <a:schemeClr val="folHlink"/>
              </a:solidFill>
              <a:latin typeface="迷你简汉真广标" panose="02010609000101010101" pitchFamily="49" charset="-122"/>
              <a:ea typeface="迷你简汉真广标" panose="02010609000101010101" pitchFamily="49" charset="-122"/>
            </a:endParaRPr>
          </a:p>
          <a:p>
            <a:pPr algn="ctr" eaLnBrk="1" hangingPunct="1"/>
            <a:r>
              <a:rPr sz="4400" b="0" dirty="0">
                <a:solidFill>
                  <a:srgbClr val="FF0066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rPr>
              <a:t>2019级本科生军事技能课</a:t>
            </a:r>
            <a:endParaRPr sz="3200" b="0" dirty="0">
              <a:solidFill>
                <a:srgbClr val="FF0066"/>
              </a:solidFill>
              <a:latin typeface="迷你简汉真广标" panose="02010609000101010101" pitchFamily="49" charset="-122"/>
              <a:ea typeface="迷你简汉真广标" panose="02010609000101010101" pitchFamily="49" charset="-122"/>
            </a:endParaRPr>
          </a:p>
          <a:p>
            <a:pPr algn="ctr" eaLnBrk="1" hangingPunct="1"/>
            <a:r>
              <a:rPr lang="zh-CN" sz="4400" b="0" dirty="0">
                <a:solidFill>
                  <a:schemeClr val="folHlink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rPr>
              <a:t>校园</a:t>
            </a:r>
            <a:r>
              <a:rPr lang="zh-CN" altLang="en-US" sz="4400" b="0" dirty="0">
                <a:solidFill>
                  <a:schemeClr val="folHlink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  <a:sym typeface="+mn-ea"/>
              </a:rPr>
              <a:t>定向越野</a:t>
            </a:r>
            <a:endParaRPr lang="zh-CN" altLang="sv-SE" sz="4400" b="0" dirty="0">
              <a:solidFill>
                <a:schemeClr val="folHlink"/>
              </a:solidFill>
              <a:latin typeface="迷你简汉真广标" panose="02010609000101010101" pitchFamily="49" charset="-122"/>
              <a:ea typeface="迷你简汉真广标" panose="02010609000101010101" pitchFamily="49" charset="-122"/>
            </a:endParaRPr>
          </a:p>
        </p:txBody>
      </p:sp>
      <p:sp>
        <p:nvSpPr>
          <p:cNvPr id="6147" name="Text Box 10"/>
          <p:cNvSpPr txBox="1"/>
          <p:nvPr/>
        </p:nvSpPr>
        <p:spPr>
          <a:xfrm>
            <a:off x="2061528" y="5171123"/>
            <a:ext cx="503301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 algn="l" eaLnBrk="1" hangingPunct="1">
              <a:spcBef>
                <a:spcPct val="20000"/>
              </a:spcBef>
            </a:pPr>
            <a:r>
              <a:rPr lang="zh-CN" altLang="en-US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主办单位：北京林业大学武装部</a:t>
            </a:r>
            <a:endParaRPr lang="zh-CN" altLang="en-US" sz="20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zh-CN" altLang="en-US" sz="2000" dirty="0">
                <a:latin typeface="华文新魏" panose="02010800040101010101" pitchFamily="2" charset="-122"/>
                <a:ea typeface="华文新魏" panose="02010800040101010101" pitchFamily="2" charset="-122"/>
              </a:rPr>
              <a:t>承办单位：北京乐恩嘉业体育发展有限公司</a:t>
            </a:r>
            <a:endParaRPr lang="zh-CN" altLang="en-US" sz="2000" dirty="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6149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2538" y="3976688"/>
            <a:ext cx="1879600" cy="825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 descr="微信图片_202103231325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600" y="3551555"/>
            <a:ext cx="1542415" cy="154241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694690" y="205105"/>
            <a:ext cx="64465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开课过程中学生如有疑问可以联系各学院军事课负责人</a:t>
            </a:r>
            <a:endParaRPr lang="zh-CN" altLang="en-US" sz="16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或致信武装部邮箱</a:t>
            </a:r>
            <a:r>
              <a:rPr lang="en-US" altLang="zh-CN" sz="1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1991874552@qq.com</a:t>
            </a:r>
            <a:endParaRPr lang="en-US" altLang="zh-CN" sz="16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795" y="1403350"/>
            <a:ext cx="8615045" cy="424815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2930" name="Text Box 2"/>
          <p:cNvSpPr txBox="1"/>
          <p:nvPr/>
        </p:nvSpPr>
        <p:spPr>
          <a:xfrm>
            <a:off x="712788" y="279400"/>
            <a:ext cx="51466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sv-SE" sz="2800" dirty="0">
                <a:latin typeface="Tahoma" panose="020B0604030504040204" pitchFamily="34" charset="0"/>
                <a:ea typeface="宋体" panose="02010600030101010101" pitchFamily="2" charset="-122"/>
              </a:rPr>
              <a:t>定向越野</a:t>
            </a:r>
            <a:r>
              <a:rPr lang="en-US" altLang="zh-CN" sz="2800" dirty="0">
                <a:latin typeface="Tahoma" panose="020B0604030504040204" pitchFamily="34" charset="0"/>
                <a:ea typeface="宋体" panose="02010600030101010101" pitchFamily="2" charset="-122"/>
              </a:rPr>
              <a:t>APP</a:t>
            </a:r>
            <a:r>
              <a:rPr lang="zh-CN" altLang="en-US" sz="2800" dirty="0">
                <a:latin typeface="Tahoma" panose="020B0604030504040204" pitchFamily="34" charset="0"/>
                <a:ea typeface="宋体" panose="02010600030101010101" pitchFamily="2" charset="-122"/>
              </a:rPr>
              <a:t>介绍</a:t>
            </a:r>
            <a:endParaRPr lang="zh-CN" altLang="en-US" sz="2800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pic>
        <p:nvPicPr>
          <p:cNvPr id="16" name="图片 16" descr="9b1b9e97c409574a96e7a5bac389f6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7935" y="2572385"/>
            <a:ext cx="1517650" cy="3219450"/>
          </a:xfrm>
          <a:prstGeom prst="rect">
            <a:avLst/>
          </a:prstGeom>
        </p:spPr>
      </p:pic>
      <p:pic>
        <p:nvPicPr>
          <p:cNvPr id="18" name="图片 18" descr="233eb3f4e1d3b5c0203d4ff0b40ab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6018" y="2572385"/>
            <a:ext cx="1505585" cy="31953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79780" y="1132840"/>
            <a:ext cx="759841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1.下载安装</a:t>
            </a:r>
            <a:r>
              <a:rPr 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：</a:t>
            </a:r>
            <a:endParaRPr 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安卓手机用户可在《应用宝》《华为商城》等平台进行下载安装，</a:t>
            </a:r>
            <a:endParaRPr lang="zh-CN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苹果手机用户可在《苹果商城》APP 进行下载安装。</a:t>
            </a:r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</p:txBody>
      </p:sp>
      <p:pic>
        <p:nvPicPr>
          <p:cNvPr id="17" name="图片 17" descr="f76226d8beacd17173771d81ba623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155" y="2572068"/>
            <a:ext cx="1583690" cy="322389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2930" name="Text Box 2"/>
          <p:cNvSpPr txBox="1"/>
          <p:nvPr/>
        </p:nvSpPr>
        <p:spPr>
          <a:xfrm>
            <a:off x="712788" y="279400"/>
            <a:ext cx="51466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sv-SE" sz="2800" dirty="0">
                <a:latin typeface="Tahoma" panose="020B0604030504040204" pitchFamily="34" charset="0"/>
                <a:ea typeface="宋体" panose="02010600030101010101" pitchFamily="2" charset="-122"/>
              </a:rPr>
              <a:t>定向越野</a:t>
            </a:r>
            <a:r>
              <a:rPr lang="en-US" altLang="zh-CN" sz="2800" dirty="0">
                <a:latin typeface="Tahoma" panose="020B0604030504040204" pitchFamily="34" charset="0"/>
                <a:ea typeface="宋体" panose="02010600030101010101" pitchFamily="2" charset="-122"/>
              </a:rPr>
              <a:t>APP</a:t>
            </a:r>
            <a:r>
              <a:rPr lang="zh-CN" altLang="en-US" sz="2800" dirty="0">
                <a:latin typeface="Tahoma" panose="020B0604030504040204" pitchFamily="34" charset="0"/>
                <a:ea typeface="宋体" panose="02010600030101010101" pitchFamily="2" charset="-122"/>
              </a:rPr>
              <a:t>介绍</a:t>
            </a:r>
            <a:endParaRPr lang="zh-CN" altLang="en-US" sz="2800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9780" y="1132840"/>
            <a:ext cx="7598410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⒉注册</a:t>
            </a:r>
            <a:r>
              <a:rPr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：</a:t>
            </a:r>
            <a:endParaRPr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r>
              <a:rPr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在下载完成以后在桌面打开《定向越野》APP→点击右侧（新用户注册）→按照指示填入相应信息 点击注册即可完成。</a:t>
            </a:r>
            <a:endParaRPr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r>
              <a:rPr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使用 APP 之前请一定要确认手机定位是否开启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，并给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APP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相关权限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。</a:t>
            </a:r>
            <a:endParaRPr lang="zh-CN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</p:txBody>
      </p:sp>
      <p:grpSp>
        <p:nvGrpSpPr>
          <p:cNvPr id="21" name="组合 21"/>
          <p:cNvGrpSpPr/>
          <p:nvPr/>
        </p:nvGrpSpPr>
        <p:grpSpPr>
          <a:xfrm>
            <a:off x="2362200" y="2524125"/>
            <a:ext cx="4850130" cy="3620135"/>
            <a:chOff x="1800" y="186"/>
            <a:chExt cx="9362" cy="4800"/>
          </a:xfrm>
        </p:grpSpPr>
        <p:pic>
          <p:nvPicPr>
            <p:cNvPr id="2" name="图片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280" y="186"/>
              <a:ext cx="3284" cy="4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07" y="262"/>
              <a:ext cx="3300" cy="47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文本框 4"/>
            <p:cNvSpPr txBox="1"/>
            <p:nvPr/>
          </p:nvSpPr>
          <p:spPr>
            <a:xfrm>
              <a:off x="1800" y="3637"/>
              <a:ext cx="500" cy="31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upright="1"/>
            <a:lstStyle/>
            <a:p>
              <a:pPr marL="0" marR="0" indent="0" algn="l">
                <a:lnSpc>
                  <a:spcPts val="159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200" b="1" kern="100">
                  <a:latin typeface="微软雅黑" panose="020B0503020204020204" pitchFamily="34" charset="-122"/>
                  <a:ea typeface="微软雅黑" panose="020B0503020204020204" pitchFamily="34" charset="-122"/>
                  <a:cs typeface="宋体" panose="02010600030101010101" pitchFamily="2" charset="-122"/>
                  <a:sym typeface="Times New Roman" panose="02020603050405020304"/>
                </a:rPr>
                <a:t> </a:t>
              </a:r>
              <a:endParaRPr lang="en-US" altLang="zh-CN" sz="1200" b="1" kern="100"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  <a:sym typeface="Times New Roman" panose="02020603050405020304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5935" y="3668"/>
              <a:ext cx="649" cy="27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upright="1"/>
            <a:lstStyle/>
            <a:p>
              <a:pPr marL="0" marR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050" kern="10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Times New Roman" panose="02020603050405020304"/>
                </a:rPr>
                <a:t> </a:t>
              </a:r>
              <a:endParaRPr lang="en-US" altLang="zh-CN" sz="1050" kern="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Times New Roman" panose="02020603050405020304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806" y="3669"/>
              <a:ext cx="1356" cy="25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upright="1"/>
            <a:lstStyle/>
            <a:p>
              <a:pPr marL="0" marR="0" indent="0" algn="l">
                <a:lnSpc>
                  <a:spcPts val="126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050" kern="100">
                  <a:latin typeface="Tahoma" panose="020B0604030504040204"/>
                  <a:ea typeface="宋体" panose="02010600030101010101" pitchFamily="2" charset="-122"/>
                  <a:cs typeface="宋体" panose="02010600030101010101" pitchFamily="2" charset="-122"/>
                  <a:sym typeface="Times New Roman" panose="02020603050405020304"/>
                </a:rPr>
                <a:t> </a:t>
              </a:r>
              <a:endParaRPr lang="en-US" altLang="zh-CN" sz="1050" kern="100">
                <a:latin typeface="Tahoma" panose="020B0604030504040204"/>
                <a:ea typeface="宋体" panose="02010600030101010101" pitchFamily="2" charset="-122"/>
                <a:cs typeface="宋体" panose="02010600030101010101" pitchFamily="2" charset="-122"/>
                <a:sym typeface="Times New Roman" panose="02020603050405020304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800" y="4250"/>
              <a:ext cx="2935" cy="27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upright="1"/>
            <a:lstStyle/>
            <a:p>
              <a:pPr marL="0" marR="0" indent="0" algn="l">
                <a:lnSpc>
                  <a:spcPts val="1380"/>
                </a:lnSpc>
                <a:spcBef>
                  <a:spcPts val="0"/>
                </a:spcBef>
                <a:spcAft>
                  <a:spcPts val="0"/>
                </a:spcAft>
                <a:tabLst>
                  <a:tab pos="441325" algn="l"/>
                  <a:tab pos="1850390" algn="l"/>
                </a:tabLst>
              </a:pPr>
              <a:r>
                <a:rPr lang="en-US" altLang="zh-CN" sz="1050" kern="100">
                  <a:latin typeface="Times New Roman" panose="02020603050405020304"/>
                  <a:ea typeface="Times New Roman" panose="02020603050405020304"/>
                  <a:cs typeface="宋体" panose="02010600030101010101" pitchFamily="2" charset="-122"/>
                  <a:sym typeface="Times New Roman" panose="02020603050405020304"/>
                </a:rPr>
                <a:t> </a:t>
              </a:r>
              <a:endParaRPr lang="en-US" altLang="zh-CN" sz="1050" kern="100">
                <a:latin typeface="Times New Roman" panose="02020603050405020304"/>
                <a:ea typeface="Times New Roman" panose="02020603050405020304"/>
                <a:cs typeface="宋体" panose="02010600030101010101" pitchFamily="2" charset="-122"/>
                <a:sym typeface="Times New Roman" panose="02020603050405020304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5529" y="4261"/>
              <a:ext cx="861" cy="27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upright="1"/>
            <a:lstStyle/>
            <a:p>
              <a:pPr marL="0" marR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050" kern="10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Times New Roman" panose="02020603050405020304"/>
                </a:rPr>
                <a:t> </a:t>
              </a:r>
              <a:endParaRPr lang="en-US" altLang="zh-CN" sz="1050" kern="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Times New Roman" panose="02020603050405020304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9710" y="4261"/>
              <a:ext cx="1434" cy="27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upright="1"/>
            <a:lstStyle/>
            <a:p>
              <a:pPr marL="0" marR="0" indent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zh-CN" sz="1050" kern="100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Times New Roman" panose="02020603050405020304"/>
                </a:rPr>
                <a:t> </a:t>
              </a:r>
              <a:endParaRPr lang="en-US" altLang="zh-CN" sz="1050" kern="1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Times New Roman" panose="02020603050405020304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2930" name="Text Box 2"/>
          <p:cNvSpPr txBox="1"/>
          <p:nvPr/>
        </p:nvSpPr>
        <p:spPr>
          <a:xfrm>
            <a:off x="712788" y="279400"/>
            <a:ext cx="51466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sv-SE" sz="2800" dirty="0">
                <a:latin typeface="Tahoma" panose="020B0604030504040204" pitchFamily="34" charset="0"/>
                <a:ea typeface="宋体" panose="02010600030101010101" pitchFamily="2" charset="-122"/>
              </a:rPr>
              <a:t>定向越野</a:t>
            </a:r>
            <a:r>
              <a:rPr lang="en-US" altLang="zh-CN" sz="2800" dirty="0">
                <a:latin typeface="Tahoma" panose="020B0604030504040204" pitchFamily="34" charset="0"/>
                <a:ea typeface="宋体" panose="02010600030101010101" pitchFamily="2" charset="-122"/>
              </a:rPr>
              <a:t>APP</a:t>
            </a:r>
            <a:r>
              <a:rPr lang="zh-CN" altLang="en-US" sz="2800" dirty="0">
                <a:latin typeface="Tahoma" panose="020B0604030504040204" pitchFamily="34" charset="0"/>
                <a:ea typeface="宋体" panose="02010600030101010101" pitchFamily="2" charset="-122"/>
              </a:rPr>
              <a:t>介绍</a:t>
            </a:r>
            <a:endParaRPr lang="zh-CN" altLang="en-US" sz="2800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9780" y="1132840"/>
            <a:ext cx="7598410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3.</a:t>
            </a:r>
            <a:r>
              <a:rPr 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登陆、修改个人信息：</a:t>
            </a:r>
            <a:endParaRPr 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注册完毕以后回到首页 输入注册时候填写的手机号与密码 点击下方小方框后→点击登录即可。（如果忘记密码的话，可以点击左侧找回密码。）</a:t>
            </a:r>
            <a:endParaRPr lang="zh-CN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登录到页面后在页面右下方点击：“我”进入下一个页面，再点击页面右上方：“编辑”进行个人信息填写；之后退出到首页。</a:t>
            </a:r>
            <a:endParaRPr lang="zh-CN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endParaRPr lang="zh-CN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</p:txBody>
      </p:sp>
      <p:pic>
        <p:nvPicPr>
          <p:cNvPr id="19" name="image4.jpe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553845" y="3054350"/>
            <a:ext cx="1659890" cy="3350895"/>
          </a:xfrm>
          <a:prstGeom prst="rect">
            <a:avLst/>
          </a:prstGeom>
        </p:spPr>
      </p:pic>
      <p:pic>
        <p:nvPicPr>
          <p:cNvPr id="23" name="图片 23" descr="baec17f67c70f5e9fdaa0d1cc727c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0345" y="3054350"/>
            <a:ext cx="1521460" cy="3350895"/>
          </a:xfrm>
          <a:prstGeom prst="rect">
            <a:avLst/>
          </a:prstGeom>
        </p:spPr>
      </p:pic>
      <p:pic>
        <p:nvPicPr>
          <p:cNvPr id="25" name="图片 25" descr="9c8639bf47f36be22557febdfcc81a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415" y="3054350"/>
            <a:ext cx="1524635" cy="335089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2930" name="Text Box 2"/>
          <p:cNvSpPr txBox="1"/>
          <p:nvPr/>
        </p:nvSpPr>
        <p:spPr>
          <a:xfrm>
            <a:off x="712788" y="279400"/>
            <a:ext cx="51466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sv-SE" sz="2800" dirty="0">
                <a:latin typeface="Tahoma" panose="020B0604030504040204" pitchFamily="34" charset="0"/>
                <a:ea typeface="宋体" panose="02010600030101010101" pitchFamily="2" charset="-122"/>
              </a:rPr>
              <a:t>定向越野</a:t>
            </a:r>
            <a:r>
              <a:rPr lang="en-US" altLang="zh-CN" sz="2800" dirty="0">
                <a:latin typeface="Tahoma" panose="020B0604030504040204" pitchFamily="34" charset="0"/>
                <a:ea typeface="宋体" panose="02010600030101010101" pitchFamily="2" charset="-122"/>
              </a:rPr>
              <a:t>APP</a:t>
            </a:r>
            <a:r>
              <a:rPr lang="zh-CN" altLang="en-US" sz="2800" dirty="0">
                <a:latin typeface="Tahoma" panose="020B0604030504040204" pitchFamily="34" charset="0"/>
                <a:ea typeface="宋体" panose="02010600030101010101" pitchFamily="2" charset="-122"/>
              </a:rPr>
              <a:t>介绍</a:t>
            </a:r>
            <a:endParaRPr lang="zh-CN" altLang="en-US" sz="2800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9780" y="1132840"/>
            <a:ext cx="767842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4.</a:t>
            </a:r>
            <a:r>
              <a:rPr 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活动报名：</a:t>
            </a:r>
            <a:endParaRPr 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在主页面下滑找到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“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北林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2019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级军事技能校园定向越野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-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东区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/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西区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”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，点击进入后在活动页面右下角点击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“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比赛报名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”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按钮，选择相应组别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“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男子组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/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女子组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”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，再点击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“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开始比赛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”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。</a:t>
            </a:r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0110" y="2671445"/>
            <a:ext cx="1720215" cy="36277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295" y="2671445"/>
            <a:ext cx="1722755" cy="36277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3365" y="2671445"/>
            <a:ext cx="1723390" cy="36277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2810" y="2671445"/>
            <a:ext cx="1795145" cy="362775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2930" name="Text Box 2"/>
          <p:cNvSpPr txBox="1"/>
          <p:nvPr/>
        </p:nvSpPr>
        <p:spPr>
          <a:xfrm>
            <a:off x="712788" y="279400"/>
            <a:ext cx="51466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sv-SE" sz="2800" dirty="0">
                <a:latin typeface="Tahoma" panose="020B0604030504040204" pitchFamily="34" charset="0"/>
                <a:ea typeface="宋体" panose="02010600030101010101" pitchFamily="2" charset="-122"/>
              </a:rPr>
              <a:t>定向越野</a:t>
            </a:r>
            <a:r>
              <a:rPr lang="en-US" altLang="zh-CN" sz="2800" dirty="0">
                <a:latin typeface="Tahoma" panose="020B0604030504040204" pitchFamily="34" charset="0"/>
                <a:ea typeface="宋体" panose="02010600030101010101" pitchFamily="2" charset="-122"/>
              </a:rPr>
              <a:t>APP</a:t>
            </a:r>
            <a:r>
              <a:rPr lang="zh-CN" altLang="en-US" sz="2800" dirty="0">
                <a:latin typeface="Tahoma" panose="020B0604030504040204" pitchFamily="34" charset="0"/>
                <a:ea typeface="宋体" panose="02010600030101010101" pitchFamily="2" charset="-122"/>
              </a:rPr>
              <a:t>介绍</a:t>
            </a:r>
            <a:endParaRPr lang="zh-CN" altLang="en-US" sz="2800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9780" y="1132840"/>
            <a:ext cx="7740650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5.</a:t>
            </a:r>
            <a:r>
              <a:rPr 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参加比赛：</a:t>
            </a:r>
            <a:endParaRPr 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点击切换路线，在已报名赛事中选择</a:t>
            </a:r>
            <a:r>
              <a:rPr lang="en-US" alt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“</a:t>
            </a:r>
            <a:r>
              <a:rPr lang="zh-CN" altLang="en-US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北林</a:t>
            </a:r>
            <a:r>
              <a:rPr lang="en-US" alt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2019</a:t>
            </a:r>
            <a:r>
              <a:rPr lang="zh-CN" altLang="en-US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级军事技能校园定向越野</a:t>
            </a:r>
            <a:r>
              <a:rPr lang="en-US" alt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-</a:t>
            </a:r>
            <a:r>
              <a:rPr lang="zh-CN" altLang="en-US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东区</a:t>
            </a:r>
            <a:r>
              <a:rPr lang="en-US" alt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/</a:t>
            </a:r>
            <a:r>
              <a:rPr lang="zh-CN" altLang="en-US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西区</a:t>
            </a:r>
            <a:r>
              <a:rPr lang="en-US" alt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”</a:t>
            </a:r>
            <a:r>
              <a:rPr lang="zh-CN" altLang="en-US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，点击</a:t>
            </a:r>
            <a:r>
              <a:rPr lang="en-US" alt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“</a:t>
            </a:r>
            <a:r>
              <a:rPr lang="zh-CN" altLang="en-US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签到</a:t>
            </a:r>
            <a:r>
              <a:rPr lang="en-US" alt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”</a:t>
            </a:r>
            <a:r>
              <a:rPr lang="zh-CN" altLang="en-US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按钮，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前往地图上起点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(</a:t>
            </a:r>
            <a:r>
              <a:rPr 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△</a:t>
            </a:r>
            <a:r>
              <a:rPr lang="en-US" alt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)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位置，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点击下方橘色按钮，如在位置正确则活动开始并计时，如不在起点位置则提示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“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您不在开始点位置附近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”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，需前往准确起点位置。</a:t>
            </a:r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7330" y="2747010"/>
            <a:ext cx="1779905" cy="36036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9780" y="2783205"/>
            <a:ext cx="1743710" cy="35318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2365" y="2747010"/>
            <a:ext cx="1779270" cy="360362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2930" name="Text Box 2"/>
          <p:cNvSpPr txBox="1"/>
          <p:nvPr/>
        </p:nvSpPr>
        <p:spPr>
          <a:xfrm>
            <a:off x="712788" y="279400"/>
            <a:ext cx="51466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sv-SE" sz="2800" dirty="0">
                <a:latin typeface="Tahoma" panose="020B0604030504040204" pitchFamily="34" charset="0"/>
                <a:ea typeface="宋体" panose="02010600030101010101" pitchFamily="2" charset="-122"/>
              </a:rPr>
              <a:t>定向越野</a:t>
            </a:r>
            <a:r>
              <a:rPr lang="en-US" altLang="zh-CN" sz="2800" dirty="0">
                <a:latin typeface="Tahoma" panose="020B0604030504040204" pitchFamily="34" charset="0"/>
                <a:ea typeface="宋体" panose="02010600030101010101" pitchFamily="2" charset="-122"/>
              </a:rPr>
              <a:t>APP</a:t>
            </a:r>
            <a:r>
              <a:rPr lang="zh-CN" altLang="en-US" sz="2800" dirty="0">
                <a:latin typeface="Tahoma" panose="020B0604030504040204" pitchFamily="34" charset="0"/>
                <a:ea typeface="宋体" panose="02010600030101010101" pitchFamily="2" charset="-122"/>
              </a:rPr>
              <a:t>介绍</a:t>
            </a:r>
            <a:endParaRPr lang="zh-CN" altLang="en-US" sz="2800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graphicFrame>
        <p:nvGraphicFramePr>
          <p:cNvPr id="9" name="对象 8"/>
          <p:cNvGraphicFramePr/>
          <p:nvPr/>
        </p:nvGraphicFramePr>
        <p:xfrm>
          <a:off x="1164590" y="1469390"/>
          <a:ext cx="6739255" cy="4932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" name="" r:id="rId1" imgW="8031480" imgH="6263640" progId="Paint.Picture">
                  <p:embed/>
                </p:oleObj>
              </mc:Choice>
              <mc:Fallback>
                <p:oleObj name="" r:id="rId1" imgW="8031480" imgH="6263640" progId="Paint.Picture">
                  <p:embed/>
                  <p:pic>
                    <p:nvPicPr>
                      <p:cNvPr id="0" name="图片 9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64590" y="1469390"/>
                        <a:ext cx="6739255" cy="4932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779780" y="1132840"/>
            <a:ext cx="7598410" cy="28613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6.</a:t>
            </a:r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页面介绍</a:t>
            </a:r>
            <a:endParaRPr lang="zh-CN" altLang="en-US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  <a:sym typeface="+mn-ea"/>
            </a:endParaRPr>
          </a:p>
          <a:p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  <a:sym typeface="+mn-ea"/>
            </a:endParaRPr>
          </a:p>
          <a:p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  <a:sym typeface="+mn-ea"/>
            </a:endParaRPr>
          </a:p>
          <a:p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  <a:sym typeface="+mn-ea"/>
            </a:endParaRPr>
          </a:p>
          <a:p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  <a:sym typeface="+mn-ea"/>
            </a:endParaRPr>
          </a:p>
          <a:p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  <a:sym typeface="+mn-ea"/>
            </a:endParaRPr>
          </a:p>
          <a:p>
            <a:r>
              <a:rPr 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本页面内容非常重要，</a:t>
            </a:r>
            <a:endParaRPr lang="zh-CN" sz="2000" b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  <a:sym typeface="+mn-ea"/>
            </a:endParaRPr>
          </a:p>
          <a:p>
            <a:r>
              <a:rPr 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请认真学习。</a:t>
            </a:r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2930" name="Text Box 2"/>
          <p:cNvSpPr txBox="1"/>
          <p:nvPr/>
        </p:nvSpPr>
        <p:spPr>
          <a:xfrm>
            <a:off x="712788" y="279400"/>
            <a:ext cx="51466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sv-SE" sz="2800" dirty="0">
                <a:latin typeface="Tahoma" panose="020B0604030504040204" pitchFamily="34" charset="0"/>
                <a:ea typeface="宋体" panose="02010600030101010101" pitchFamily="2" charset="-122"/>
              </a:rPr>
              <a:t>定向越野</a:t>
            </a:r>
            <a:r>
              <a:rPr lang="en-US" altLang="zh-CN" sz="2800" dirty="0">
                <a:latin typeface="Tahoma" panose="020B0604030504040204" pitchFamily="34" charset="0"/>
                <a:ea typeface="宋体" panose="02010600030101010101" pitchFamily="2" charset="-122"/>
              </a:rPr>
              <a:t>APP</a:t>
            </a:r>
            <a:r>
              <a:rPr lang="zh-CN" altLang="en-US" sz="2800" dirty="0">
                <a:latin typeface="Tahoma" panose="020B0604030504040204" pitchFamily="34" charset="0"/>
                <a:ea typeface="宋体" panose="02010600030101010101" pitchFamily="2" charset="-122"/>
              </a:rPr>
              <a:t>介绍</a:t>
            </a:r>
            <a:endParaRPr lang="zh-CN" altLang="en-US" sz="2800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9780" y="1132840"/>
            <a:ext cx="759841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7.</a:t>
            </a:r>
            <a:r>
              <a:rPr 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任务答题</a:t>
            </a:r>
            <a:endParaRPr 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活动每个检查都设置了题目，内容为林大校史与党史，均为单项</a:t>
            </a:r>
            <a:r>
              <a:rPr 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选择题，每答错一题总时间增加一分钟，请同学们谨慎答题。答题结束后继续比赛，前往下一个检查点。</a:t>
            </a:r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7095" y="2467610"/>
            <a:ext cx="1837055" cy="38563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540" y="2474595"/>
            <a:ext cx="1829435" cy="38563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080" y="2475230"/>
            <a:ext cx="1836420" cy="38595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240" y="2471420"/>
            <a:ext cx="1831975" cy="386270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2930" name="Text Box 2"/>
          <p:cNvSpPr txBox="1"/>
          <p:nvPr/>
        </p:nvSpPr>
        <p:spPr>
          <a:xfrm>
            <a:off x="712788" y="279400"/>
            <a:ext cx="514667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1" hangingPunct="1"/>
            <a:r>
              <a:rPr lang="zh-CN" altLang="sv-SE" sz="2800" dirty="0">
                <a:latin typeface="Tahoma" panose="020B0604030504040204" pitchFamily="34" charset="0"/>
                <a:ea typeface="宋体" panose="02010600030101010101" pitchFamily="2" charset="-122"/>
              </a:rPr>
              <a:t>定向越野</a:t>
            </a:r>
            <a:r>
              <a:rPr lang="en-US" altLang="zh-CN" sz="2800" dirty="0">
                <a:latin typeface="Tahoma" panose="020B0604030504040204" pitchFamily="34" charset="0"/>
                <a:ea typeface="宋体" panose="02010600030101010101" pitchFamily="2" charset="-122"/>
              </a:rPr>
              <a:t>APP</a:t>
            </a:r>
            <a:r>
              <a:rPr lang="zh-CN" altLang="en-US" sz="2800" dirty="0">
                <a:latin typeface="Tahoma" panose="020B0604030504040204" pitchFamily="34" charset="0"/>
                <a:ea typeface="宋体" panose="02010600030101010101" pitchFamily="2" charset="-122"/>
              </a:rPr>
              <a:t>介绍</a:t>
            </a:r>
            <a:endParaRPr lang="zh-CN" altLang="en-US" sz="2800" dirty="0">
              <a:latin typeface="Tahoma" panose="020B060403050404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9780" y="1132840"/>
            <a:ext cx="746315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8.</a:t>
            </a:r>
            <a:r>
              <a:rPr 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比赛结束</a:t>
            </a:r>
            <a:endParaRPr lang="zh-CN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当打完</a:t>
            </a:r>
            <a:r>
              <a:rPr lang="zh-CN" sz="2000" b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  <a:sym typeface="+mn-ea"/>
              </a:rPr>
              <a:t>终点</a:t>
            </a:r>
            <a:r>
              <a:rPr 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（◎）时，系统将会停止时间记录，同时会自动生成参赛者的奔跑轨迹、当前排名、总用时、分段用时与排名等赛事数据。并可在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“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排行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”-“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赛事排行</a:t>
            </a:r>
            <a:r>
              <a:rPr lang="en-US" altLang="zh-CN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”</a:t>
            </a:r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页面重新进入查询。</a:t>
            </a:r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  <a:p>
            <a:r>
              <a:rPr lang="zh-CN" altLang="en-US" sz="2000" b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仿宋" panose="02010609060101010101" charset="-122"/>
              </a:rPr>
              <a:t>本场比赛结束，你可以切换到另外一个赛事继续参加。加油！</a:t>
            </a:r>
            <a:endParaRPr lang="zh-CN" altLang="en-US" sz="2000" b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仿宋" panose="02010609060101010101" charset="-122"/>
            </a:endParaRPr>
          </a:p>
        </p:txBody>
      </p:sp>
      <p:pic>
        <p:nvPicPr>
          <p:cNvPr id="35" name="图片 35" descr="de1df6fb589c618d3998b4e999197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9225" y="2927350"/>
            <a:ext cx="1790700" cy="3360420"/>
          </a:xfrm>
          <a:prstGeom prst="rect">
            <a:avLst/>
          </a:prstGeom>
        </p:spPr>
      </p:pic>
      <p:pic>
        <p:nvPicPr>
          <p:cNvPr id="37" name="图片 37" descr="41e606d288dd3dc88e40bc8dbcffab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940" y="2927350"/>
            <a:ext cx="1600200" cy="3361055"/>
          </a:xfrm>
          <a:prstGeom prst="rect">
            <a:avLst/>
          </a:prstGeom>
        </p:spPr>
      </p:pic>
      <p:pic>
        <p:nvPicPr>
          <p:cNvPr id="41" name="image1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11520" y="2927350"/>
            <a:ext cx="1746885" cy="336042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2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0" grpId="0"/>
    </p:bldLst>
  </p:timing>
</p:sld>
</file>

<file path=ppt/theme/theme1.xml><?xml version="1.0" encoding="utf-8"?>
<a:theme xmlns:a="http://schemas.openxmlformats.org/drawingml/2006/main" name="Standardformgivning">
  <a:themeElements>
    <a:clrScheme name="Standardformgivn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formgivni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sv-S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</a:spPr>
      <a:bodyPr vert="horz" wrap="non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sv-SE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Standardformgivn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formgivn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formgivn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D:\doc_on_sherry\PWT Power Point\PWT Instruction Seminars(English)\Map and Compass A.pot</Template>
  <TotalTime>0</TotalTime>
  <Words>907</Words>
  <Application>WPS 演示</Application>
  <PresentationFormat>全屏显示(4:3)</PresentationFormat>
  <Paragraphs>74</Paragraphs>
  <Slides>10</Slides>
  <Notes>32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7" baseType="lpstr">
      <vt:lpstr>Arial</vt:lpstr>
      <vt:lpstr>宋体</vt:lpstr>
      <vt:lpstr>Wingdings</vt:lpstr>
      <vt:lpstr>Tahoma</vt:lpstr>
      <vt:lpstr>Times New Roman</vt:lpstr>
      <vt:lpstr>迷你简汉真广标</vt:lpstr>
      <vt:lpstr>华文新魏</vt:lpstr>
      <vt:lpstr>仿宋</vt:lpstr>
      <vt:lpstr>微软雅黑</vt:lpstr>
      <vt:lpstr>Times New Roman</vt:lpstr>
      <vt:lpstr>Tahoma</vt:lpstr>
      <vt:lpstr>Arial Unicode MS</vt:lpstr>
      <vt:lpstr>方正粗黑宋简体</vt:lpstr>
      <vt:lpstr>楷体</vt:lpstr>
      <vt:lpstr>黑体</vt:lpstr>
      <vt:lpstr>Standardformgivning</vt:lpstr>
      <vt:lpstr>Paint.Picture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Stugan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Isak</dc:creator>
  <cp:lastModifiedBy>夏芸枫</cp:lastModifiedBy>
  <cp:revision>291</cp:revision>
  <dcterms:created xsi:type="dcterms:W3CDTF">2001-11-26T17:25:00Z</dcterms:created>
  <dcterms:modified xsi:type="dcterms:W3CDTF">2021-03-29T12:11:17Z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2052-11.3.0.9228</vt:lpwstr>
  </property>
</Properties>
</file>