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847" r:id="rId3"/>
    <p:sldId id="281" r:id="rId5"/>
    <p:sldId id="6065" r:id="rId6"/>
    <p:sldId id="746" r:id="rId7"/>
    <p:sldId id="747" r:id="rId8"/>
    <p:sldId id="6058" r:id="rId9"/>
    <p:sldId id="6054" r:id="rId10"/>
    <p:sldId id="6059" r:id="rId11"/>
    <p:sldId id="6060" r:id="rId12"/>
    <p:sldId id="6055" r:id="rId13"/>
    <p:sldId id="6063" r:id="rId14"/>
    <p:sldId id="6056" r:id="rId15"/>
    <p:sldId id="6057" r:id="rId16"/>
    <p:sldId id="6064" r:id="rId17"/>
    <p:sldId id="854" r:id="rId18"/>
    <p:sldId id="6066" r:id="rId19"/>
    <p:sldId id="6067" r:id="rId20"/>
    <p:sldId id="6068" r:id="rId21"/>
    <p:sldId id="6069" r:id="rId22"/>
    <p:sldId id="6091" r:id="rId23"/>
    <p:sldId id="6092" r:id="rId24"/>
    <p:sldId id="751" r:id="rId25"/>
    <p:sldId id="6100" r:id="rId26"/>
    <p:sldId id="6101" r:id="rId27"/>
    <p:sldId id="6089" r:id="rId28"/>
    <p:sldId id="6090" r:id="rId29"/>
    <p:sldId id="6094" r:id="rId30"/>
    <p:sldId id="6095" r:id="rId31"/>
    <p:sldId id="6072" r:id="rId32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FFFF"/>
    <a:srgbClr val="FBF5EF"/>
    <a:srgbClr val="FED7D2"/>
    <a:srgbClr val="FFFAF0"/>
    <a:srgbClr val="E60000"/>
    <a:srgbClr val="FEE2DE"/>
    <a:srgbClr val="FFECEB"/>
    <a:srgbClr val="FEE5E2"/>
    <a:srgbClr val="FFE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2" autoAdjust="0"/>
    <p:restoredTop sz="93705" autoAdjust="0"/>
  </p:normalViewPr>
  <p:slideViewPr>
    <p:cSldViewPr snapToGrid="0">
      <p:cViewPr>
        <p:scale>
          <a:sx n="66" d="100"/>
          <a:sy n="66" d="100"/>
        </p:scale>
        <p:origin x="1284" y="1146"/>
      </p:cViewPr>
      <p:guideLst>
        <p:guide orient="horz" pos="2957"/>
        <p:guide pos="29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6DDFC-C401-4A6E-BD9A-16D967453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25372" b="60592"/>
          <a:stretch>
            <a:fillRect/>
          </a:stretch>
        </p:blipFill>
        <p:spPr>
          <a:xfrm rot="10800000">
            <a:off x="0" y="-1"/>
            <a:ext cx="9144000" cy="997351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0" y="899883"/>
            <a:ext cx="9144000" cy="0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" name="矩形 3"/>
          <p:cNvSpPr/>
          <p:nvPr userDrawn="1"/>
        </p:nvSpPr>
        <p:spPr>
          <a:xfrm>
            <a:off x="0" y="885367"/>
            <a:ext cx="9144000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3" y="-12194"/>
            <a:ext cx="2738633" cy="1243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322786" y="90676"/>
            <a:ext cx="1629921" cy="222199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376363" y="2312673"/>
            <a:ext cx="6391275" cy="1815755"/>
          </a:xfrm>
          <a:prstGeom prst="rect">
            <a:avLst/>
          </a:prstGeom>
          <a:solidFill>
            <a:srgbClr val="FED7D2">
              <a:alpha val="3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kern="0">
              <a:solidFill>
                <a:prstClr val="black"/>
              </a:solidFill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551761" y="2523290"/>
            <a:ext cx="6040479" cy="1394520"/>
          </a:xfrm>
          <a:prstGeom prst="rect">
            <a:avLst/>
          </a:prstGeom>
          <a:solidFill>
            <a:srgbClr val="C00000">
              <a:alpha val="8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kern="0">
              <a:solidFill>
                <a:srgbClr val="FFFFFF"/>
              </a:solidFill>
              <a:ea typeface="等线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4" cstate="screen"/>
          <a:srcRect l="5712"/>
          <a:stretch>
            <a:fillRect/>
          </a:stretch>
        </p:blipFill>
        <p:spPr>
          <a:xfrm>
            <a:off x="119803" y="2738615"/>
            <a:ext cx="2298245" cy="1984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 flipH="1">
            <a:off x="6936615" y="1392538"/>
            <a:ext cx="2298245" cy="1663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6" cstate="screen"/>
          <a:srcRect t="-1" r="494" b="-1"/>
          <a:stretch>
            <a:fillRect/>
          </a:stretch>
        </p:blipFill>
        <p:spPr>
          <a:xfrm>
            <a:off x="-2" y="5772946"/>
            <a:ext cx="9144003" cy="10850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1"/>
          <a:stretch>
            <a:fillRect/>
          </a:stretch>
        </p:blipFill>
        <p:spPr>
          <a:xfrm>
            <a:off x="3453530" y="4839554"/>
            <a:ext cx="2236940" cy="2018446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276600" y="3520156"/>
            <a:ext cx="2590799" cy="299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350" spc="-100" dirty="0">
                <a:solidFill>
                  <a:srgbClr val="FFFF00"/>
                </a:solidFill>
                <a:cs typeface="+mn-ea"/>
                <a:sym typeface="+mn-lt"/>
              </a:rPr>
              <a:t>—— </a:t>
            </a:r>
            <a:r>
              <a:rPr lang="zh-CN" altLang="en-US" sz="1350" spc="-100" dirty="0">
                <a:solidFill>
                  <a:srgbClr val="FFFF00"/>
                </a:solidFill>
                <a:cs typeface="+mn-ea"/>
                <a:sym typeface="+mn-lt"/>
              </a:rPr>
              <a:t>第七次个税改革解读 </a:t>
            </a:r>
            <a:r>
              <a:rPr lang="en-US" altLang="zh-CN" sz="1350" spc="-100" dirty="0">
                <a:solidFill>
                  <a:srgbClr val="FFFF00"/>
                </a:solidFill>
                <a:cs typeface="+mn-ea"/>
                <a:sym typeface="+mn-lt"/>
              </a:rPr>
              <a:t>——</a:t>
            </a:r>
            <a:endParaRPr lang="zh-CN" altLang="en-US" sz="1350" spc="-100" dirty="0">
              <a:solidFill>
                <a:srgbClr val="FFFF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603" y="4204942"/>
            <a:ext cx="2469560" cy="980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760" y="1085850"/>
            <a:ext cx="2299023" cy="883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8600" y="562545"/>
            <a:ext cx="3787589" cy="15038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22653" y="2304488"/>
            <a:ext cx="589874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 spc="2000" dirty="0">
                <a:solidFill>
                  <a:srgbClr val="FF0000"/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5G</a:t>
            </a:r>
            <a:r>
              <a:rPr lang="en-US" altLang="zh-CN" sz="8800" b="1" spc="2000" dirty="0">
                <a:solidFill>
                  <a:srgbClr val="FF0000"/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•</a:t>
            </a:r>
            <a:r>
              <a:rPr lang="zh-CN" altLang="en-US" sz="9600" b="1" spc="2000" dirty="0">
                <a:solidFill>
                  <a:srgbClr val="FF0000"/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时代</a:t>
            </a:r>
            <a:endParaRPr lang="zh-CN" altLang="en-US" sz="9600" b="1" spc="2000" dirty="0">
              <a:solidFill>
                <a:srgbClr val="FF0000"/>
              </a:solidFill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</a:endParaRPr>
          </a:p>
        </p:txBody>
      </p:sp>
      <p:sp>
        <p:nvSpPr>
          <p:cNvPr id="8" name="TextBox 22"/>
          <p:cNvSpPr txBox="1"/>
          <p:nvPr/>
        </p:nvSpPr>
        <p:spPr>
          <a:xfrm>
            <a:off x="2567464" y="3731419"/>
            <a:ext cx="400859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国贸学生党支部</a:t>
            </a:r>
            <a:endParaRPr lang="zh-CN" altLang="en-US" sz="2400" kern="0" dirty="0">
              <a:ln w="3175"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张春祥</a:t>
            </a:r>
            <a:endParaRPr lang="zh-CN" altLang="en-US" sz="2400" kern="0" dirty="0">
              <a:ln w="3175"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多天线技术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-78099" y="3413575"/>
            <a:ext cx="1798320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多天线技术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2" name="图片 1" descr="imported-1149419-154520480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135" y="2148840"/>
            <a:ext cx="6032659" cy="2922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多天线技术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-78099" y="3413575"/>
            <a:ext cx="1798320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多天线技术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3" name="图片 2" descr="imported-1149419-1545204805[1]"/>
          <p:cNvPicPr>
            <a:picLocks noChangeAspect="1"/>
          </p:cNvPicPr>
          <p:nvPr/>
        </p:nvPicPr>
        <p:blipFill>
          <a:blip r:embed="rId1"/>
          <a:srcRect t="13275"/>
          <a:stretch>
            <a:fillRect/>
          </a:stretch>
        </p:blipFill>
        <p:spPr>
          <a:xfrm>
            <a:off x="2949416" y="1729264"/>
            <a:ext cx="3245168" cy="3749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波束赋形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110337" y="3413575"/>
            <a:ext cx="1475105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波束赋形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3" name="图片 2" descr="imported-1149419-15452048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884998"/>
            <a:ext cx="4572000" cy="2121694"/>
          </a:xfrm>
          <a:prstGeom prst="rect">
            <a:avLst/>
          </a:prstGeom>
        </p:spPr>
      </p:pic>
      <p:pic>
        <p:nvPicPr>
          <p:cNvPr id="4" name="图片 3" descr="imported-1149419-1545204809"/>
          <p:cNvPicPr>
            <a:picLocks noChangeAspect="1"/>
          </p:cNvPicPr>
          <p:nvPr/>
        </p:nvPicPr>
        <p:blipFill>
          <a:blip r:embed="rId2"/>
          <a:srcRect t="9583" b="3188"/>
          <a:stretch>
            <a:fillRect/>
          </a:stretch>
        </p:blipFill>
        <p:spPr>
          <a:xfrm>
            <a:off x="2286000" y="4006691"/>
            <a:ext cx="4572000" cy="19940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D2D</a:t>
            </a:r>
            <a:endParaRPr lang="en-US" altLang="zh-CN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244957" y="3413575"/>
            <a:ext cx="1151890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D2D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838" y="1973104"/>
            <a:ext cx="6637496" cy="3274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89475" y="2428240"/>
            <a:ext cx="1593850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en-US" altLang="zh-CN" sz="4500" b="1" dirty="0">
                <a:solidFill>
                  <a:srgbClr val="C2031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</a:t>
            </a:r>
            <a:endParaRPr kumimoji="1" lang="en-US" altLang="zh-CN" sz="4500" b="1" dirty="0">
              <a:solidFill>
                <a:srgbClr val="C2031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72182" y="3272975"/>
            <a:ext cx="35814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2"/>
          <p:cNvSpPr txBox="1"/>
          <p:nvPr/>
        </p:nvSpPr>
        <p:spPr>
          <a:xfrm>
            <a:off x="4042742" y="3595503"/>
            <a:ext cx="224028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50" b="1" kern="0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与微基站</a:t>
            </a:r>
            <a:endParaRPr lang="zh-CN" altLang="en-US" sz="4050" b="1" kern="0" dirty="0">
              <a:ln w="3175"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30606" y="1099994"/>
            <a:ext cx="748278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33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5G技术这么好，之前为什么没使用呢</a:t>
            </a:r>
            <a:endParaRPr lang="zh-CN" altLang="en-US" sz="33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0447" y="1926446"/>
            <a:ext cx="748278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defTabSz="914400"/>
            <a:r>
              <a:rPr lang="zh-CN" altLang="en-US" sz="33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原因很简单——不是不想用，是用不起。</a:t>
            </a:r>
            <a:endParaRPr lang="zh-CN" altLang="en-US" sz="33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imported-1149419-1545204795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3108484"/>
            <a:ext cx="2143125" cy="2143125"/>
          </a:xfrm>
          <a:prstGeom prst="rect">
            <a:avLst/>
          </a:prstGeom>
        </p:spPr>
      </p:pic>
      <p:pic>
        <p:nvPicPr>
          <p:cNvPr id="5" name="图片 4" descr="imported-1149419-154520479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778" y="3108008"/>
            <a:ext cx="3946208" cy="2143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成本问题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pic>
        <p:nvPicPr>
          <p:cNvPr id="3" name="图片 2" descr="imported-1149419-154520479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903571"/>
            <a:ext cx="4572000" cy="30503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解决办法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pic>
        <p:nvPicPr>
          <p:cNvPr id="2" name="图片 1" descr="imported-1149419-1545204797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" y="2089785"/>
            <a:ext cx="3571875" cy="2678906"/>
          </a:xfrm>
          <a:prstGeom prst="rect">
            <a:avLst/>
          </a:prstGeom>
        </p:spPr>
      </p:pic>
      <p:pic>
        <p:nvPicPr>
          <p:cNvPr id="4" name="图片 3" descr="imported-1149419-1545204798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2089309"/>
            <a:ext cx="4286250" cy="2678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解决办法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pic>
        <p:nvPicPr>
          <p:cNvPr id="2" name="图片 1" descr="imported-1149419-15452048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319338"/>
            <a:ext cx="4030980" cy="2563654"/>
          </a:xfrm>
          <a:prstGeom prst="rect">
            <a:avLst/>
          </a:prstGeom>
        </p:spPr>
      </p:pic>
      <p:pic>
        <p:nvPicPr>
          <p:cNvPr id="4" name="图片 3" descr="imported-1149419-1545204800-1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513" y="2203609"/>
            <a:ext cx="3863340" cy="2795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89475" y="2428240"/>
            <a:ext cx="1767840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en-US" altLang="zh-CN" sz="4500" b="1" dirty="0">
                <a:solidFill>
                  <a:srgbClr val="C2031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</a:t>
            </a:r>
            <a:endParaRPr kumimoji="1" lang="en-US" altLang="zh-CN" sz="4500" b="1" dirty="0">
              <a:solidFill>
                <a:srgbClr val="C2031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72182" y="3272975"/>
            <a:ext cx="35814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2"/>
          <p:cNvSpPr txBox="1"/>
          <p:nvPr/>
        </p:nvSpPr>
        <p:spPr>
          <a:xfrm>
            <a:off x="3528392" y="3595503"/>
            <a:ext cx="326898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50" b="1" kern="0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与我们的生活</a:t>
            </a:r>
            <a:endParaRPr lang="zh-CN" altLang="en-US" sz="4050" b="1" kern="0" dirty="0">
              <a:ln w="3175"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02226" y="2090121"/>
            <a:ext cx="65405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今年两会，5G是被提及最多的关键词之一。</a:t>
            </a:r>
            <a:endParaRPr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据不完全统计，仅与5G相关的提案议案，就有10余件。代表委员的讨论与建言，就更多了。</a:t>
            </a:r>
            <a:endParaRPr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5G，为什么如此受关注，它能给我们带来什么，对中国又意味着什么？</a:t>
            </a:r>
            <a:endParaRPr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1563042" y="1682750"/>
            <a:ext cx="58801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410077" y="1355240"/>
            <a:ext cx="2186030" cy="655021"/>
            <a:chOff x="4212237" y="5028700"/>
            <a:chExt cx="2914706" cy="873361"/>
          </a:xfrm>
        </p:grpSpPr>
        <p:sp>
          <p:nvSpPr>
            <p:cNvPr id="4" name="圆角矩形 3"/>
            <p:cNvSpPr/>
            <p:nvPr/>
          </p:nvSpPr>
          <p:spPr>
            <a:xfrm>
              <a:off x="4212237" y="5028700"/>
              <a:ext cx="2914706" cy="873361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/>
            </a:p>
          </p:txBody>
        </p:sp>
        <p:sp>
          <p:nvSpPr>
            <p:cNvPr id="5" name="矩形 4"/>
            <p:cNvSpPr/>
            <p:nvPr/>
          </p:nvSpPr>
          <p:spPr>
            <a:xfrm>
              <a:off x="4266585" y="5080043"/>
              <a:ext cx="2806009" cy="798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b="1" kern="0" dirty="0">
                  <a:ln w="3175">
                    <a:noFill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5G</a:t>
              </a:r>
              <a:endParaRPr lang="en-US" altLang="zh-CN" sz="3300" b="1" kern="0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484483" y="2148945"/>
            <a:ext cx="8037218" cy="2721505"/>
          </a:xfrm>
          <a:prstGeom prst="roundRect">
            <a:avLst>
              <a:gd name="adj" fmla="val 16868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64836" y="1091141"/>
            <a:ext cx="37599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5G改变社会</a:t>
            </a:r>
            <a:endParaRPr lang="zh-CN" altLang="en-US" sz="3200" b="1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837" y="2435245"/>
            <a:ext cx="7529543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755" fontAlgn="auto">
              <a:lnSpc>
                <a:spcPct val="200000"/>
              </a:lnSpc>
            </a:pPr>
            <a:r>
              <a:rPr lang="en-US" dirty="0">
                <a:solidFill>
                  <a:srgbClr val="C00000"/>
                </a:solidFill>
              </a:rPr>
              <a:t>    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sz="2000" dirty="0">
                <a:solidFill>
                  <a:srgbClr val="C00000"/>
                </a:solidFill>
              </a:rPr>
              <a:t>5G初期，消费者对5G网络服务和资费变化可能感受</a:t>
            </a:r>
            <a:r>
              <a:rPr sz="2000" b="1" dirty="0">
                <a:solidFill>
                  <a:srgbClr val="C00000"/>
                </a:solidFill>
              </a:rPr>
              <a:t>不明显</a:t>
            </a:r>
            <a:r>
              <a:rPr sz="2000" dirty="0">
                <a:solidFill>
                  <a:srgbClr val="C00000"/>
                </a:solidFill>
              </a:rPr>
              <a:t>，因为网络覆盖远不及4G，也因为没有太多5G应用出现。</a:t>
            </a:r>
            <a:endParaRPr sz="2000" dirty="0">
              <a:solidFill>
                <a:srgbClr val="C00000"/>
              </a:solidFill>
            </a:endParaRPr>
          </a:p>
          <a:p>
            <a:pPr indent="71755" fontAlgn="auto">
              <a:lnSpc>
                <a:spcPct val="200000"/>
              </a:lnSpc>
            </a:pPr>
            <a:r>
              <a:rPr sz="2000" dirty="0">
                <a:solidFill>
                  <a:srgbClr val="C00000"/>
                </a:solidFill>
              </a:rPr>
              <a:t>　普通人先接触到的可能是4K、8K直播，VR、AR游戏等，体验</a:t>
            </a:r>
            <a:r>
              <a:rPr sz="2000" b="1" dirty="0">
                <a:solidFill>
                  <a:srgbClr val="C00000"/>
                </a:solidFill>
              </a:rPr>
              <a:t>“全场景”“沉浸式”</a:t>
            </a:r>
            <a:r>
              <a:rPr sz="2000" dirty="0">
                <a:solidFill>
                  <a:srgbClr val="C00000"/>
                </a:solidFill>
              </a:rPr>
              <a:t>效果。</a:t>
            </a: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483" y="2424833"/>
            <a:ext cx="8084525" cy="257368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64836" y="1091141"/>
            <a:ext cx="37599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5G改变社会</a:t>
            </a:r>
            <a:endParaRPr lang="zh-CN" altLang="en-US" sz="3200" b="1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837" y="2232680"/>
            <a:ext cx="752954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sz="2000" dirty="0">
                <a:solidFill>
                  <a:srgbClr val="C00000"/>
                </a:solidFill>
              </a:rPr>
              <a:t>  </a:t>
            </a:r>
            <a:r>
              <a:rPr sz="2000" dirty="0">
                <a:solidFill>
                  <a:srgbClr val="C00000"/>
                </a:solidFill>
              </a:rPr>
              <a:t>基于5G网络下的</a:t>
            </a:r>
            <a:r>
              <a:rPr sz="2000" b="1" dirty="0">
                <a:solidFill>
                  <a:srgbClr val="C00000"/>
                </a:solidFill>
              </a:rPr>
              <a:t>远程医疗</a:t>
            </a:r>
            <a:r>
              <a:rPr sz="2000" dirty="0">
                <a:solidFill>
                  <a:srgbClr val="C00000"/>
                </a:solidFill>
              </a:rPr>
              <a:t>、</a:t>
            </a:r>
            <a:r>
              <a:rPr sz="2000" b="1" dirty="0">
                <a:solidFill>
                  <a:srgbClr val="C00000"/>
                </a:solidFill>
              </a:rPr>
              <a:t>自动驾驶</a:t>
            </a:r>
            <a:r>
              <a:rPr sz="2000" dirty="0">
                <a:solidFill>
                  <a:srgbClr val="C00000"/>
                </a:solidFill>
              </a:rPr>
              <a:t>、</a:t>
            </a:r>
            <a:r>
              <a:rPr sz="2000" b="1" dirty="0">
                <a:solidFill>
                  <a:srgbClr val="C00000"/>
                </a:solidFill>
              </a:rPr>
              <a:t>无人机作业</a:t>
            </a:r>
            <a:r>
              <a:rPr sz="2000" dirty="0">
                <a:solidFill>
                  <a:srgbClr val="C00000"/>
                </a:solidFill>
              </a:rPr>
              <a:t>等也开始探索应用。</a:t>
            </a:r>
            <a:endParaRPr sz="2000" dirty="0">
              <a:solidFill>
                <a:srgbClr val="C00000"/>
              </a:solidFill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rgbClr val="C00000"/>
                </a:solidFill>
              </a:rPr>
              <a:t>5G将实现</a:t>
            </a:r>
            <a:r>
              <a:rPr sz="2000" b="1" dirty="0">
                <a:solidFill>
                  <a:srgbClr val="C00000"/>
                </a:solidFill>
              </a:rPr>
              <a:t>人与物、物与物</a:t>
            </a:r>
            <a:r>
              <a:rPr sz="2000" dirty="0">
                <a:solidFill>
                  <a:srgbClr val="C00000"/>
                </a:solidFill>
              </a:rPr>
              <a:t>的连接，5G下物联网每平方公里连接数可超过一百万。万物互联时代将到来。</a:t>
            </a:r>
            <a:endParaRPr sz="2000" dirty="0">
              <a:solidFill>
                <a:srgbClr val="C00000"/>
              </a:solidFill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rgbClr val="C00000"/>
                </a:solidFill>
              </a:rPr>
              <a:t>　　5G在改变</a:t>
            </a:r>
            <a:r>
              <a:rPr sz="2000" b="1" dirty="0">
                <a:solidFill>
                  <a:srgbClr val="C00000"/>
                </a:solidFill>
              </a:rPr>
              <a:t>工业</a:t>
            </a:r>
            <a:r>
              <a:rPr sz="2000" dirty="0">
                <a:solidFill>
                  <a:srgbClr val="C00000"/>
                </a:solidFill>
              </a:rPr>
              <a:t>方面潜力巨大，尤其是工业机器人应用会进一步拓展。</a:t>
            </a: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590" y="2174875"/>
            <a:ext cx="8084820" cy="297751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12292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5G</a:t>
            </a:r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时间轴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2154547"/>
            <a:ext cx="9643533" cy="2980441"/>
            <a:chOff x="0" y="2234258"/>
            <a:chExt cx="12192000" cy="3768072"/>
          </a:xfrm>
        </p:grpSpPr>
        <p:sp>
          <p:nvSpPr>
            <p:cNvPr id="13" name="矩形 12"/>
            <p:cNvSpPr/>
            <p:nvPr/>
          </p:nvSpPr>
          <p:spPr>
            <a:xfrm>
              <a:off x="0" y="3850105"/>
              <a:ext cx="12192000" cy="1443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90557" y="3831379"/>
              <a:ext cx="181830" cy="18183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419726" y="3747161"/>
              <a:ext cx="336885" cy="33688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383900" y="3838073"/>
              <a:ext cx="181830" cy="18183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306446" y="3753855"/>
              <a:ext cx="336885" cy="33688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247521" y="3824947"/>
              <a:ext cx="181830" cy="18183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170067" y="3753975"/>
              <a:ext cx="336885" cy="33688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865278" y="3847636"/>
              <a:ext cx="181830" cy="18183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787824" y="3760407"/>
              <a:ext cx="336885" cy="33688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81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25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27" name="直接连接符 26"/>
            <p:cNvCxnSpPr>
              <a:endCxn id="15" idx="0"/>
            </p:cNvCxnSpPr>
            <p:nvPr/>
          </p:nvCxnSpPr>
          <p:spPr>
            <a:xfrm>
              <a:off x="1588169" y="3026621"/>
              <a:ext cx="0" cy="720540"/>
            </a:xfrm>
            <a:prstGeom prst="line">
              <a:avLst/>
            </a:prstGeom>
            <a:ln w="127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13"/>
            <p:cNvSpPr txBox="1"/>
            <p:nvPr/>
          </p:nvSpPr>
          <p:spPr>
            <a:xfrm>
              <a:off x="206271" y="2234258"/>
              <a:ext cx="2750402" cy="1165679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2017年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展开5G网络第二阶段测试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474704" y="4115798"/>
              <a:ext cx="0" cy="720540"/>
            </a:xfrm>
            <a:prstGeom prst="line">
              <a:avLst/>
            </a:prstGeom>
            <a:ln w="127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3"/>
            <p:cNvSpPr txBox="1"/>
            <p:nvPr/>
          </p:nvSpPr>
          <p:spPr>
            <a:xfrm>
              <a:off x="3099502" y="4836651"/>
              <a:ext cx="2750402" cy="1165679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2018年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进行大规模试验组网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7338452" y="3026341"/>
              <a:ext cx="0" cy="720540"/>
            </a:xfrm>
            <a:prstGeom prst="line">
              <a:avLst/>
            </a:prstGeom>
            <a:ln w="127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3"/>
            <p:cNvSpPr txBox="1"/>
            <p:nvPr/>
          </p:nvSpPr>
          <p:spPr>
            <a:xfrm>
              <a:off x="5963177" y="2408990"/>
              <a:ext cx="2750402" cy="815654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2019年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启动5G网络建设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956717" y="4084541"/>
              <a:ext cx="0" cy="720540"/>
            </a:xfrm>
            <a:prstGeom prst="line">
              <a:avLst/>
            </a:prstGeom>
            <a:ln w="127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3"/>
            <p:cNvSpPr txBox="1"/>
            <p:nvPr/>
          </p:nvSpPr>
          <p:spPr>
            <a:xfrm>
              <a:off x="8581516" y="4805394"/>
              <a:ext cx="2750402" cy="815654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最快2020年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defTabSz="12858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正式推出商用服务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64590" y="1090930"/>
            <a:ext cx="5262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在北京</a:t>
            </a:r>
            <a:endParaRPr lang="zh-CN" altLang="en-US" sz="3200" b="1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837" y="2152670"/>
            <a:ext cx="7529543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755" fontAlgn="auto">
              <a:lnSpc>
                <a:spcPct val="200000"/>
              </a:lnSpc>
            </a:pPr>
            <a:r>
              <a:rPr lang="en-US" dirty="0">
                <a:solidFill>
                  <a:srgbClr val="C00000"/>
                </a:solidFill>
              </a:rPr>
              <a:t>    </a:t>
            </a:r>
            <a:r>
              <a:rPr sz="2000" dirty="0">
                <a:solidFill>
                  <a:srgbClr val="C00000"/>
                </a:solidFill>
              </a:rPr>
              <a:t>北京将集中优势力量在5G关</a:t>
            </a:r>
            <a:endParaRPr sz="2000" dirty="0">
              <a:solidFill>
                <a:srgbClr val="C00000"/>
              </a:solidFill>
            </a:endParaRPr>
          </a:p>
          <a:p>
            <a:pPr indent="71755" fontAlgn="auto">
              <a:lnSpc>
                <a:spcPct val="200000"/>
              </a:lnSpc>
            </a:pPr>
            <a:r>
              <a:rPr sz="2000" dirty="0">
                <a:solidFill>
                  <a:srgbClr val="C00000"/>
                </a:solidFill>
              </a:rPr>
              <a:t>键元器件等技术薄弱环节补齐短板，在行业应用方面率先形成应用案例，加快网络建设并在全国率先实现5G热点覆盖。</a:t>
            </a:r>
            <a:endParaRPr sz="2000" dirty="0">
              <a:solidFill>
                <a:srgbClr val="C00000"/>
              </a:solidFill>
            </a:endParaRPr>
          </a:p>
          <a:p>
            <a:pPr indent="71755" fontAlgn="auto">
              <a:lnSpc>
                <a:spcPct val="200000"/>
              </a:lnSpc>
            </a:pP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590" y="2230755"/>
            <a:ext cx="8084820" cy="207264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64590" y="1090930"/>
            <a:ext cx="5262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其他城市</a:t>
            </a:r>
            <a:endParaRPr lang="zh-CN" altLang="en-US" sz="3200" b="1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837" y="2643525"/>
            <a:ext cx="7529543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755" fontAlgn="auto">
              <a:lnSpc>
                <a:spcPct val="200000"/>
              </a:lnSpc>
            </a:pPr>
            <a:r>
              <a:rPr lang="en-US" dirty="0">
                <a:solidFill>
                  <a:srgbClr val="C00000"/>
                </a:solidFill>
              </a:rPr>
              <a:t>   </a:t>
            </a:r>
            <a:r>
              <a:rPr sz="2000" dirty="0">
                <a:solidFill>
                  <a:srgbClr val="C00000"/>
                </a:solidFill>
              </a:rPr>
              <a:t>包括北京、上海、广州、深圳、天津、青岛、苏州、沈阳在内的全国20多个一二线城市的消费者将率先体验5G带来的便捷。另外，2020年国内的省会城市以及部分二三线城市也能实现5G的信号覆盖。</a:t>
            </a: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1665" y="2313940"/>
            <a:ext cx="8084820" cy="317182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73319" y="3374469"/>
            <a:ext cx="3428524" cy="205216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ysDot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000" b="1" kern="0">
              <a:solidFill>
                <a:srgbClr val="FFFDF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3455" y="941070"/>
            <a:ext cx="27381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关于设备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2945" y="2083435"/>
            <a:ext cx="1428750" cy="8432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芯片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5250" y="3729275"/>
            <a:ext cx="3004661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预计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2019年上半年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，我国可推出5G的终端芯片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4075" y="3374390"/>
            <a:ext cx="3428365" cy="240030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ysDot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000" b="1" kern="0">
              <a:solidFill>
                <a:srgbClr val="FFFDF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24026" y="2083611"/>
            <a:ext cx="1507669" cy="8429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终端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7279" y="3374310"/>
            <a:ext cx="3322320" cy="2399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目前，华为、小米、三星等手机厂商都已推出5G手机样机。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2019年年中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将推出智能手机终端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9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4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49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649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649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/>
      <p:bldP spid="7" grpId="0" bldLvl="0" animBg="1"/>
      <p:bldP spid="10" grpId="0"/>
      <p:bldP spid="6" grpId="0" bldLvl="0" animBg="1"/>
      <p:bldP spid="8" grpId="0" bldLvl="0" animBg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73455" y="3154680"/>
            <a:ext cx="3428365" cy="2491105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ysDot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000" b="1" kern="0">
              <a:solidFill>
                <a:srgbClr val="FFFDF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3455" y="941070"/>
            <a:ext cx="27381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关于费用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2945" y="2083435"/>
            <a:ext cx="1428750" cy="8432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 手机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4615" y="3200320"/>
            <a:ext cx="3004661" cy="2399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业内预计，今年下半年，国内可能出现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5000元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左右的5G手机，5G手机大规模上市可能在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明年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4075" y="3154680"/>
            <a:ext cx="3428365" cy="3011805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ysDot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000" b="1" kern="0">
              <a:solidFill>
                <a:srgbClr val="FFFDF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24026" y="2083611"/>
            <a:ext cx="1507669" cy="8429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话费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6644" y="3143170"/>
            <a:ext cx="3322320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09600"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初期和4G时代差不多，长期看流量资费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单价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下降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是趋势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遵循的是规模经济规律，但单价降低需要一个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过程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9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4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49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649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649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/>
      <p:bldP spid="7" grpId="0" bldLvl="0" animBg="1"/>
      <p:bldP spid="10" grpId="0"/>
      <p:bldP spid="6" grpId="0" bldLvl="0" animBg="1"/>
      <p:bldP spid="8" grpId="0" bldLvl="0" animBg="1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89475" y="2428240"/>
            <a:ext cx="1767840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en-US" altLang="zh-CN" sz="4500" b="1" dirty="0">
                <a:solidFill>
                  <a:srgbClr val="C2031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</a:t>
            </a:r>
            <a:endParaRPr kumimoji="1" lang="en-US" altLang="zh-CN" sz="4500" b="1" dirty="0">
              <a:solidFill>
                <a:srgbClr val="C2031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72182" y="3272975"/>
            <a:ext cx="35814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2"/>
          <p:cNvSpPr txBox="1"/>
          <p:nvPr/>
        </p:nvSpPr>
        <p:spPr>
          <a:xfrm>
            <a:off x="4557092" y="3595503"/>
            <a:ext cx="121158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50" b="1" kern="0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之后</a:t>
            </a:r>
            <a:endParaRPr lang="zh-CN" altLang="en-US" sz="4050" b="1" kern="0" dirty="0">
              <a:ln w="3175"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64590" y="1090930"/>
            <a:ext cx="5262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5G之后：当然是</a:t>
            </a:r>
            <a:r>
              <a:rPr lang="en-US" altLang="zh-CN" sz="3200" b="1" dirty="0">
                <a:solidFill>
                  <a:srgbClr val="C00000"/>
                </a:solidFill>
                <a:latin typeface="+mj-ea"/>
              </a:rPr>
              <a:t>6G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</a:rPr>
              <a:t>啦</a:t>
            </a:r>
            <a:endParaRPr lang="zh-CN" altLang="en-US" sz="3200" b="1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837" y="2435245"/>
            <a:ext cx="7529543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755" fontAlgn="auto">
              <a:lnSpc>
                <a:spcPct val="200000"/>
              </a:lnSpc>
            </a:pPr>
            <a:r>
              <a:rPr lang="en-US" dirty="0">
                <a:solidFill>
                  <a:srgbClr val="C00000"/>
                </a:solidFill>
              </a:rPr>
              <a:t>    </a:t>
            </a:r>
            <a:r>
              <a:rPr sz="2000" dirty="0">
                <a:solidFill>
                  <a:srgbClr val="C00000"/>
                </a:solidFill>
              </a:rPr>
              <a:t>国内已开始研究6G，共识是基于</a:t>
            </a:r>
            <a:r>
              <a:rPr sz="2000" b="1" dirty="0">
                <a:solidFill>
                  <a:srgbClr val="C00000"/>
                </a:solidFill>
              </a:rPr>
              <a:t>人工智能</a:t>
            </a:r>
            <a:endParaRPr sz="2000" dirty="0">
              <a:solidFill>
                <a:srgbClr val="C00000"/>
              </a:solidFill>
            </a:endParaRPr>
          </a:p>
          <a:p>
            <a:pPr indent="71755" fontAlgn="auto">
              <a:lnSpc>
                <a:spcPct val="200000"/>
              </a:lnSpc>
            </a:pPr>
            <a:r>
              <a:rPr sz="2000" dirty="0">
                <a:solidFill>
                  <a:srgbClr val="C00000"/>
                </a:solidFill>
              </a:rPr>
              <a:t>6G下的网络传感设备，可能会实时采集物品的画面、气味、温度、湿度、光线等信息。</a:t>
            </a:r>
            <a:endParaRPr sz="2000" dirty="0">
              <a:solidFill>
                <a:srgbClr val="C00000"/>
              </a:solidFill>
            </a:endParaRPr>
          </a:p>
          <a:p>
            <a:pPr indent="71755" fontAlgn="auto">
              <a:lnSpc>
                <a:spcPct val="200000"/>
              </a:lnSpc>
            </a:pPr>
            <a:r>
              <a:rPr sz="2000" dirty="0">
                <a:solidFill>
                  <a:srgbClr val="C00000"/>
                </a:solidFill>
              </a:rPr>
              <a:t>设计存在于虚拟世界的</a:t>
            </a:r>
            <a:r>
              <a:rPr sz="2000" b="1" dirty="0">
                <a:solidFill>
                  <a:srgbClr val="C00000"/>
                </a:solidFill>
              </a:rPr>
              <a:t>第四元素</a:t>
            </a:r>
            <a:r>
              <a:rPr sz="2000" dirty="0">
                <a:solidFill>
                  <a:srgbClr val="C00000"/>
                </a:solidFill>
              </a:rPr>
              <a:t>。</a:t>
            </a:r>
            <a:endParaRPr sz="20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725" y="2425065"/>
            <a:ext cx="8084820" cy="271208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603" y="4204942"/>
            <a:ext cx="2469560" cy="980504"/>
          </a:xfrm>
          <a:prstGeom prst="rect">
            <a:avLst/>
          </a:prstGeom>
        </p:spPr>
      </p:pic>
      <p:pic>
        <p:nvPicPr>
          <p:cNvPr id="8" name="党建辉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57200" y="857250"/>
            <a:ext cx="457200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760" y="1085850"/>
            <a:ext cx="2299023" cy="883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8600" y="562545"/>
            <a:ext cx="3787589" cy="15038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22653" y="2304488"/>
            <a:ext cx="589874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 spc="2000" dirty="0">
                <a:solidFill>
                  <a:srgbClr val="FF0000"/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感谢观看</a:t>
            </a:r>
            <a:endParaRPr lang="zh-CN" altLang="en-US" sz="8000" b="1" spc="2000" dirty="0">
              <a:solidFill>
                <a:srgbClr val="FF0000"/>
              </a:solidFill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89475" y="2428240"/>
            <a:ext cx="1697355" cy="783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en-US" altLang="zh-CN" sz="4500" b="1" dirty="0">
                <a:solidFill>
                  <a:srgbClr val="C2031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</a:t>
            </a:r>
            <a:endParaRPr kumimoji="1" lang="en-US" altLang="zh-CN" sz="4500" b="1" dirty="0">
              <a:solidFill>
                <a:srgbClr val="C2031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72182" y="3272975"/>
            <a:ext cx="35814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2"/>
          <p:cNvSpPr txBox="1"/>
          <p:nvPr/>
        </p:nvSpPr>
        <p:spPr>
          <a:xfrm>
            <a:off x="3271217" y="3595503"/>
            <a:ext cx="378333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50" b="1" kern="0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基本概念与特点</a:t>
            </a:r>
            <a:endParaRPr lang="zh-CN" altLang="en-US" sz="4050" b="1" kern="0" dirty="0">
              <a:ln w="3175"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>
            <a:spLocks noChangeArrowheads="1"/>
          </p:cNvSpPr>
          <p:nvPr/>
        </p:nvSpPr>
        <p:spPr bwMode="auto">
          <a:xfrm>
            <a:off x="2803450" y="2387887"/>
            <a:ext cx="5696309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5G网络是第五代移动通信网络，其峰值理论传输速度可达每秒数10Gb，比4G网络的传输速度快数百倍。举例来说，一部1G超高画质电影可在3秒之内下载完成。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那我们不禁要问，5G为什么这么快呢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21070" y="1690131"/>
            <a:ext cx="5461565" cy="49686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24"/>
          <p:cNvSpPr>
            <a:spLocks noChangeArrowheads="1"/>
          </p:cNvSpPr>
          <p:nvPr/>
        </p:nvSpPr>
        <p:spPr bwMode="auto">
          <a:xfrm>
            <a:off x="2399665" y="1726565"/>
            <a:ext cx="29179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5G</a:t>
            </a:r>
            <a:r>
              <a:rPr lang="zh-CN" altLang="en-US" sz="24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的概念：</a:t>
            </a:r>
            <a:endParaRPr lang="en-US" altLang="zh-CN" sz="24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1b4c510fd9f9d72acc31bc93de2a2834359bbbe3[1]"/>
          <p:cNvPicPr>
            <a:picLocks noChangeAspect="1"/>
          </p:cNvPicPr>
          <p:nvPr/>
        </p:nvPicPr>
        <p:blipFill>
          <a:blip r:embed="rId1"/>
          <a:srcRect l="14313" r="13415"/>
          <a:stretch>
            <a:fillRect/>
          </a:stretch>
        </p:blipFill>
        <p:spPr>
          <a:xfrm>
            <a:off x="273844" y="2483168"/>
            <a:ext cx="2529840" cy="2307431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频率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406724" y="3408336"/>
            <a:ext cx="828675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频率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2" name="图片 1" descr="imported-1149419-154520478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817846"/>
            <a:ext cx="4572000" cy="3221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频率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406724" y="3408336"/>
            <a:ext cx="828675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频率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3" name="图片 2" descr="imported-1149419-154520479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803" y="2346484"/>
            <a:ext cx="7522845" cy="21650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网络切片技术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-239865" y="3413575"/>
            <a:ext cx="2121535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网络切片技术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3" name="图片 2" descr="d9cfb63f6b5e19fc31bece5c8b2cd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9804" y="1827371"/>
            <a:ext cx="6010751" cy="32027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网络切片技术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-239865" y="3414051"/>
            <a:ext cx="2121535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网络切片技术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374" b="10026"/>
          <a:stretch>
            <a:fillRect/>
          </a:stretch>
        </p:blipFill>
        <p:spPr>
          <a:xfrm>
            <a:off x="1904524" y="2280285"/>
            <a:ext cx="6196013" cy="2296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64836" y="1091141"/>
            <a:ext cx="37599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kern="1200" dirty="0">
                <a:solidFill>
                  <a:srgbClr val="C00000"/>
                </a:solidFill>
                <a:latin typeface="+mj-ea"/>
                <a:ea typeface="+mn-ea"/>
                <a:cs typeface="+mn-cs"/>
              </a:rPr>
              <a:t>网络切片技术</a:t>
            </a:r>
            <a:endParaRPr lang="zh-CN" altLang="en-US" sz="3600" b="1" kern="1200" dirty="0">
              <a:solidFill>
                <a:srgbClr val="C00000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7" name="圆角矩形 13"/>
          <p:cNvSpPr/>
          <p:nvPr/>
        </p:nvSpPr>
        <p:spPr>
          <a:xfrm rot="16200000">
            <a:off x="-673573" y="3305576"/>
            <a:ext cx="3034532" cy="60841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8" name="矩形 7"/>
          <p:cNvSpPr/>
          <p:nvPr/>
        </p:nvSpPr>
        <p:spPr>
          <a:xfrm rot="16200000">
            <a:off x="-239865" y="3413575"/>
            <a:ext cx="2121535" cy="3924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n w="3175">
                  <a:noFill/>
                </a:ln>
                <a:gradFill>
                  <a:gsLst>
                    <a:gs pos="0">
                      <a:srgbClr val="F5B53B"/>
                    </a:gs>
                    <a:gs pos="100000">
                      <a:srgbClr val="F5F29D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网络切片技术</a:t>
            </a:r>
            <a:endParaRPr lang="zh-CN" altLang="en-US" sz="2100" b="1" kern="0" dirty="0">
              <a:ln w="3175">
                <a:noFill/>
              </a:ln>
              <a:gradFill>
                <a:gsLst>
                  <a:gs pos="0">
                    <a:srgbClr val="F5B53B"/>
                  </a:gs>
                  <a:gs pos="100000">
                    <a:srgbClr val="F5F29D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三角形 15"/>
          <p:cNvSpPr/>
          <p:nvPr/>
        </p:nvSpPr>
        <p:spPr>
          <a:xfrm rot="5400000">
            <a:off x="849848" y="3510959"/>
            <a:ext cx="793751" cy="197647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pic>
        <p:nvPicPr>
          <p:cNvPr id="3" name="图片 2" descr="7f75b0d1ed4cdeca54099679df1b8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4014" y="1827848"/>
            <a:ext cx="6688931" cy="3564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timeline"/>
</p:tagLst>
</file>

<file path=ppt/tags/tag2.xml><?xml version="1.0" encoding="utf-8"?>
<p:tagLst xmlns:p="http://schemas.openxmlformats.org/presentationml/2006/main">
  <p:tag name="ISPRING_PRESENTATION_TITLE" val="新个人所得税改革政策解读税务PPT模板"/>
  <p:tag name="ISPRING_FIRST_PUBLISH" val="1"/>
  <p:tag name="KSO_WM_DOC_GUID" val="{040997d8-ba59-4720-9c7c-61660e994605}"/>
</p:tagLst>
</file>

<file path=ppt/theme/theme1.xml><?xml version="1.0" encoding="utf-8"?>
<a:theme xmlns:a="http://schemas.openxmlformats.org/drawingml/2006/main" name="涂豆思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C0000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1095</Words>
  <Application>WPS 演示</Application>
  <PresentationFormat>宽屏</PresentationFormat>
  <Paragraphs>142</Paragraphs>
  <Slides>29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等线</vt:lpstr>
      <vt:lpstr>汉仪锦昌体简</vt:lpstr>
      <vt:lpstr>微软雅黑</vt:lpstr>
      <vt:lpstr>方正正黑简体</vt:lpstr>
      <vt:lpstr>Calibri</vt:lpstr>
      <vt:lpstr>Arial Unicode MS</vt:lpstr>
      <vt:lpstr>Calibri</vt:lpstr>
      <vt:lpstr>黑体</vt:lpstr>
      <vt:lpstr>涂豆思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新个人所得税改革政策解读税务PPT模板</dc:title>
  <dc:creator>鱼绚设计</dc:creator>
  <cp:lastModifiedBy>轴承</cp:lastModifiedBy>
  <cp:revision>82</cp:revision>
  <dcterms:created xsi:type="dcterms:W3CDTF">2017-03-04T06:55:00Z</dcterms:created>
  <dcterms:modified xsi:type="dcterms:W3CDTF">2019-04-04T04:17:44Z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