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19"/>
  </p:notesMasterIdLst>
  <p:sldIdLst>
    <p:sldId id="257" r:id="rId3"/>
    <p:sldId id="281" r:id="rId4"/>
    <p:sldId id="258" r:id="rId5"/>
    <p:sldId id="263" r:id="rId6"/>
    <p:sldId id="261" r:id="rId7"/>
    <p:sldId id="267" r:id="rId8"/>
    <p:sldId id="282" r:id="rId9"/>
    <p:sldId id="272" r:id="rId10"/>
    <p:sldId id="262" r:id="rId11"/>
    <p:sldId id="271" r:id="rId12"/>
    <p:sldId id="283" r:id="rId13"/>
    <p:sldId id="259" r:id="rId14"/>
    <p:sldId id="274" r:id="rId15"/>
    <p:sldId id="260" r:id="rId16"/>
    <p:sldId id="273" r:id="rId17"/>
    <p:sldId id="279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21" autoAdjust="0"/>
    <p:restoredTop sz="94270" autoAdjust="0"/>
  </p:normalViewPr>
  <p:slideViewPr>
    <p:cSldViewPr snapToGrid="0" showGuides="1">
      <p:cViewPr varScale="1">
        <p:scale>
          <a:sx n="68" d="100"/>
          <a:sy n="68" d="100"/>
        </p:scale>
        <p:origin x="504" y="84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226"/>
    </p:cViewPr>
  </p:sorter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C3AEB9-0BFE-41AF-9AC6-D701662CDBF5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B917D6-81D1-481C-92C3-7104406A90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917D6-81D1-481C-92C3-7104406A90CB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" y="2757714"/>
            <a:ext cx="12191999" cy="1103085"/>
          </a:xfrm>
        </p:spPr>
        <p:txBody>
          <a:bodyPr anchor="b"/>
          <a:lstStyle>
            <a:lvl1pPr algn="ctr">
              <a:defRPr sz="6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51488-D65E-4098-A124-CC5E663CAF74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245E4-770E-4214-A897-7E829E7A62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51488-D65E-4098-A124-CC5E663CAF74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245E4-770E-4214-A897-7E829E7A62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85FA10BB-AEF7-4DF5-9E16-392E58035930}" type="datetimeFigureOut">
              <a:rPr lang="zh-CN" altLang="en-US" strike="noStrike" noProof="1" smtClean="0">
                <a:cs typeface="+mn-cs"/>
              </a:rPr>
              <a:t>2019/4/2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36AF9F84-AD12-4AA1-B1AA-EB202EA49B5E}" type="slidenum">
              <a:rPr lang="zh-CN" altLang="en-US" strike="noStrike" noProof="1" smtClean="0"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85FA10BB-AEF7-4DF5-9E16-392E58035930}" type="datetimeFigureOut">
              <a:rPr lang="zh-CN" altLang="en-US" strike="noStrike" noProof="1" smtClean="0">
                <a:cs typeface="+mn-cs"/>
              </a:rPr>
              <a:t>2019/4/2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36AF9F84-AD12-4AA1-B1AA-EB202EA49B5E}" type="slidenum">
              <a:rPr lang="zh-CN" altLang="en-US" strike="noStrike" noProof="1" smtClean="0"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85FA10BB-AEF7-4DF5-9E16-392E58035930}" type="datetimeFigureOut">
              <a:rPr lang="zh-CN" altLang="en-US" strike="noStrike" noProof="1" smtClean="0">
                <a:cs typeface="+mn-cs"/>
              </a:rPr>
              <a:t>2019/4/2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36AF9F84-AD12-4AA1-B1AA-EB202EA49B5E}" type="slidenum">
              <a:rPr lang="zh-CN" altLang="en-US" strike="noStrike" noProof="1" smtClean="0"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2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85FA10BB-AEF7-4DF5-9E16-392E58035930}" type="datetimeFigureOut">
              <a:rPr lang="zh-CN" altLang="en-US" strike="noStrike" noProof="1" smtClean="0">
                <a:cs typeface="+mn-cs"/>
              </a:rPr>
              <a:t>2019/4/2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36AF9F84-AD12-4AA1-B1AA-EB202EA49B5E}" type="slidenum">
              <a:rPr lang="zh-CN" altLang="en-US" strike="noStrike" noProof="1" smtClean="0"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2867" y="6276976"/>
            <a:ext cx="1223963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Box 12"/>
          <p:cNvSpPr txBox="1">
            <a:spLocks noChangeArrowheads="1"/>
          </p:cNvSpPr>
          <p:nvPr userDrawn="1"/>
        </p:nvSpPr>
        <p:spPr bwMode="auto">
          <a:xfrm>
            <a:off x="6960208" y="478868"/>
            <a:ext cx="5185251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/>
            <a:r>
              <a:rPr lang="zh-CN" altLang="en-US" sz="1600" strike="noStrike" spc="300" noProof="1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3600000" scaled="0"/>
                </a:gradFill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rPr>
              <a:t>十九大最新版</a:t>
            </a:r>
            <a:r>
              <a:rPr lang="zh-CN" altLang="en-US" sz="2500" strike="noStrike" spc="0" noProof="1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3600000" scaled="0"/>
                </a:gradFill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rPr>
              <a:t>中国共产党章程</a:t>
            </a:r>
            <a:r>
              <a:rPr lang="zh-CN" altLang="en-US" sz="1600" strike="noStrike" spc="300" noProof="1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3600000" scaled="0"/>
                </a:gradFill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rPr>
              <a:t>（修订版）</a:t>
            </a:r>
            <a:endParaRPr lang="zh-CN" altLang="en-US" sz="2000" strike="noStrike" spc="300" noProof="1"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3600000" scaled="0"/>
              </a:gra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5FA10BB-AEF7-4DF5-9E16-392E580359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2019/4/2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6AF9F84-AD12-4AA1-B1AA-EB202EA49B5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5FA10BB-AEF7-4DF5-9E16-392E580359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2019/4/2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6AF9F84-AD12-4AA1-B1AA-EB202EA49B5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2867" y="6276976"/>
            <a:ext cx="1223963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圆角矩形 6"/>
          <p:cNvSpPr/>
          <p:nvPr/>
        </p:nvSpPr>
        <p:spPr>
          <a:xfrm>
            <a:off x="387401" y="479425"/>
            <a:ext cx="6284143" cy="4318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800" strike="noStrike" noProof="1"/>
          </a:p>
        </p:txBody>
      </p:sp>
      <p:sp>
        <p:nvSpPr>
          <p:cNvPr id="21" name="Text Box 12"/>
          <p:cNvSpPr txBox="1">
            <a:spLocks noChangeArrowheads="1"/>
          </p:cNvSpPr>
          <p:nvPr userDrawn="1"/>
        </p:nvSpPr>
        <p:spPr bwMode="auto">
          <a:xfrm>
            <a:off x="6960208" y="478868"/>
            <a:ext cx="5185251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/>
            <a:r>
              <a:rPr lang="zh-CN" altLang="en-US" sz="1600" strike="noStrike" spc="300" noProof="1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3600000" scaled="0"/>
                </a:gradFill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rPr>
              <a:t>十九大最新版</a:t>
            </a:r>
            <a:r>
              <a:rPr lang="zh-CN" altLang="en-US" sz="2500" strike="noStrike" spc="0" noProof="1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3600000" scaled="0"/>
                </a:gradFill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rPr>
              <a:t>中国共产党章程</a:t>
            </a:r>
            <a:r>
              <a:rPr lang="zh-CN" altLang="en-US" sz="1600" strike="noStrike" spc="300" noProof="1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3600000" scaled="0"/>
                </a:gradFill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rPr>
              <a:t>（修订版）</a:t>
            </a:r>
            <a:endParaRPr lang="zh-CN" altLang="en-US" sz="2000" strike="noStrike" spc="300" noProof="1"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3600000" scaled="0"/>
              </a:gra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22" name="Picture 8" descr="黄色的党徵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15955" y="47625"/>
            <a:ext cx="1008194" cy="8636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5FA10BB-AEF7-4DF5-9E16-392E580359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2019/4/2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6AF9F84-AD12-4AA1-B1AA-EB202EA49B5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5FA10BB-AEF7-4DF5-9E16-392E580359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2019/4/2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6AF9F84-AD12-4AA1-B1AA-EB202EA49B5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51488-D65E-4098-A124-CC5E663CAF74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245E4-770E-4214-A897-7E829E7A62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5FA10BB-AEF7-4DF5-9E16-392E580359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2019/4/2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6AF9F84-AD12-4AA1-B1AA-EB202EA49B5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5FA10BB-AEF7-4DF5-9E16-392E580359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2019/4/2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6AF9F84-AD12-4AA1-B1AA-EB202EA49B5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5FA10BB-AEF7-4DF5-9E16-392E580359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2019/4/2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36AF9F84-AD12-4AA1-B1AA-EB202EA49B5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991398"/>
            <a:ext cx="12192000" cy="731597"/>
          </a:xfrm>
        </p:spPr>
        <p:txBody>
          <a:bodyPr anchor="b">
            <a:normAutofit/>
          </a:bodyPr>
          <a:lstStyle>
            <a:lvl1pPr algn="ctr">
              <a:defRPr sz="4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51488-D65E-4098-A124-CC5E663CAF74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245E4-770E-4214-A897-7E829E7A62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51488-D65E-4098-A124-CC5E663CAF74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245E4-770E-4214-A897-7E829E7A62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8671" y="493486"/>
            <a:ext cx="6183911" cy="674688"/>
          </a:xfrm>
        </p:spPr>
        <p:txBody>
          <a:bodyPr>
            <a:normAutofit/>
          </a:bodyPr>
          <a:lstStyle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51488-D65E-4098-A124-CC5E663CAF74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245E4-770E-4214-A897-7E829E7A62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51488-D65E-4098-A124-CC5E663CAF74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245E4-770E-4214-A897-7E829E7A62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51488-D65E-4098-A124-CC5E663CAF74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245E4-770E-4214-A897-7E829E7A62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2641" cy="11430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80" y="1600201"/>
            <a:ext cx="10972641" cy="45259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80" y="6356351"/>
            <a:ext cx="28451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85FA10BB-AEF7-4DF5-9E16-392E58035930}" type="datetimeFigureOut">
              <a:rPr lang="zh-CN" altLang="en-US" strike="noStrike" noProof="1" smtClean="0">
                <a:cs typeface="+mn-cs"/>
              </a:rPr>
              <a:t>2019/4/2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143" y="6356351"/>
            <a:ext cx="38597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150" y="6356351"/>
            <a:ext cx="28451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36AF9F84-AD12-4AA1-B1AA-EB202EA49B5E}" type="slidenum">
              <a:rPr lang="zh-CN" altLang="en-US" strike="noStrike" noProof="1" smtClean="0"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3.mp4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2365" y="1617786"/>
            <a:ext cx="92565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latin typeface="迷你繁启体" panose="03000509000000000000" pitchFamily="65" charset="-122"/>
                <a:ea typeface="迷你繁启体" panose="03000509000000000000" pitchFamily="65" charset="-122"/>
              </a:rPr>
              <a:t>甘将热血沃中华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37095" y="3429000"/>
            <a:ext cx="6302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迷你简启体" panose="03000509000000000000" pitchFamily="65" charset="-122"/>
                <a:ea typeface="迷你简启体" panose="03000509000000000000" pitchFamily="65" charset="-122"/>
              </a:rPr>
              <a:t>党员公开课</a:t>
            </a:r>
            <a:r>
              <a:rPr lang="en-US" altLang="zh-CN" sz="3200" b="1" dirty="0">
                <a:latin typeface="迷你简启体" panose="03000509000000000000" pitchFamily="65" charset="-122"/>
                <a:ea typeface="迷你简启体" panose="03000509000000000000" pitchFamily="65" charset="-122"/>
              </a:rPr>
              <a:t>——</a:t>
            </a:r>
            <a:r>
              <a:rPr lang="zh-CN" altLang="en-US" sz="3200" b="1" dirty="0">
                <a:latin typeface="迷你简启体" panose="03000509000000000000" pitchFamily="65" charset="-122"/>
                <a:ea typeface="迷你简启体" panose="03000509000000000000" pitchFamily="65" charset="-122"/>
              </a:rPr>
              <a:t>巾帼英雄赵一曼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55877" y="4994025"/>
            <a:ext cx="4276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latin typeface="迷你简启体" panose="03000509000000000000" pitchFamily="65" charset="-122"/>
                <a:ea typeface="迷你简启体" panose="03000509000000000000" pitchFamily="65" charset="-122"/>
              </a:rPr>
              <a:t>演讲人：会计学生党支部</a:t>
            </a:r>
            <a:endParaRPr lang="en-US" altLang="zh-CN" sz="2000" dirty="0"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r"/>
            <a:r>
              <a:rPr lang="zh-CN" altLang="en-US" sz="2000" dirty="0">
                <a:latin typeface="迷你简启体" panose="03000509000000000000" pitchFamily="65" charset="-122"/>
                <a:ea typeface="迷你简启体" panose="03000509000000000000" pitchFamily="65" charset="-122"/>
              </a:rPr>
              <a:t>范官明珠</a:t>
            </a:r>
          </a:p>
        </p:txBody>
      </p:sp>
    </p:spTree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人物生平</a:t>
            </a:r>
            <a:endParaRPr lang="en-US" altLang="zh-CN" dirty="0"/>
          </a:p>
        </p:txBody>
      </p:sp>
      <p:sp>
        <p:nvSpPr>
          <p:cNvPr id="81" name="矩形 80"/>
          <p:cNvSpPr/>
          <p:nvPr/>
        </p:nvSpPr>
        <p:spPr>
          <a:xfrm>
            <a:off x="998499" y="2143225"/>
            <a:ext cx="689347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000" b="1" dirty="0"/>
              <a:t>“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我的目的，我的主义，我的信念，就是反满抗日</a:t>
            </a:r>
            <a:r>
              <a:rPr lang="zh-CN" altLang="en-US" sz="2000" b="1" dirty="0"/>
              <a:t>。”</a:t>
            </a:r>
            <a:endParaRPr lang="en-US" altLang="zh-CN" sz="2000" b="1" dirty="0"/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000" dirty="0"/>
              <a:t>1935</a:t>
            </a:r>
            <a:r>
              <a:rPr lang="zh-CN" altLang="en-US" sz="2000" dirty="0"/>
              <a:t>年</a:t>
            </a:r>
            <a:r>
              <a:rPr lang="en-US" altLang="zh-CN" sz="2000" dirty="0"/>
              <a:t>12</a:t>
            </a:r>
            <a:r>
              <a:rPr lang="zh-CN" altLang="en-US" sz="2000" dirty="0"/>
              <a:t>月</a:t>
            </a:r>
            <a:r>
              <a:rPr lang="en-US" altLang="zh-CN" sz="2000" dirty="0"/>
              <a:t>13</a:t>
            </a:r>
            <a:r>
              <a:rPr lang="zh-CN" altLang="en-US" sz="2000" dirty="0"/>
              <a:t>日，因赵一曼腿部伤势严重，生命垂危，日军为得到重要口供，将她送到哈尔滨市立医院进行监视治疗。住院期间，利用各种机会向周围的人进行反日爱国主义思想教育。</a:t>
            </a:r>
            <a:endParaRPr lang="en-US" altLang="zh-CN" sz="2000" dirty="0"/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000" dirty="0"/>
              <a:t>后又被日军带回哈尔滨，日本军警对她进行了老虎凳、灌辣椒水等更加严酷的刑讯</a:t>
            </a:r>
            <a:r>
              <a:rPr lang="en-US" altLang="zh-CN" sz="2000" dirty="0"/>
              <a:t>\</a:t>
            </a:r>
            <a:r>
              <a:rPr lang="zh-CN" altLang="en-US" sz="2000" dirty="0"/>
              <a:t>残酷的拷问。刑讯前后采用的酷刑多达几十种，其中就包括电刑。        日军知道从赵一曼的口中得不到有用的情报，决定把她送回珠河县处死“示众”。</a:t>
            </a:r>
            <a:endParaRPr lang="en-US" altLang="zh-CN" sz="2000" dirty="0"/>
          </a:p>
        </p:txBody>
      </p:sp>
      <p:sp>
        <p:nvSpPr>
          <p:cNvPr id="84" name="矩形 83"/>
          <p:cNvSpPr/>
          <p:nvPr/>
        </p:nvSpPr>
        <p:spPr>
          <a:xfrm>
            <a:off x="1338777" y="1217048"/>
            <a:ext cx="6690076" cy="673100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3200" b="1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被捕牺牲</a:t>
            </a:r>
            <a:endParaRPr lang="zh-CN" altLang="en-US" sz="3200" b="1" strike="noStrike" spc="3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261" y="1350500"/>
            <a:ext cx="3765991" cy="5008768"/>
          </a:xfrm>
          <a:prstGeom prst="ellips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softEdge rad="112500"/>
          </a:effectLst>
        </p:spPr>
      </p:pic>
    </p:spTree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59" y="451754"/>
            <a:ext cx="3685714" cy="54761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30114" y="6098469"/>
            <a:ext cx="41359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赵一曼遗信誊录件</a:t>
            </a:r>
            <a:r>
              <a:rPr lang="en-US" altLang="zh-CN" sz="1400" b="1" dirty="0"/>
              <a:t>//</a:t>
            </a:r>
            <a:r>
              <a:rPr lang="zh-CN" altLang="en-US" sz="1400" b="1" dirty="0"/>
              <a:t>现存中央档案馆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66015" y="2035687"/>
            <a:ext cx="56880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“母亲对于你没有能尽到教育的责任，实在是遗憾的事情。母亲因为坚决地做了反满抗日的斗争，今天已经到了牺牲的前夕了。希望你，宁儿啊</a:t>
            </a:r>
            <a:r>
              <a:rPr lang="en-US" altLang="zh-CN" sz="2400" dirty="0"/>
              <a:t>!</a:t>
            </a:r>
            <a:r>
              <a:rPr lang="zh-CN" altLang="en-US" sz="2400" dirty="0"/>
              <a:t>赶快成人，来安慰你地下的母亲</a:t>
            </a:r>
            <a:r>
              <a:rPr lang="en-US" altLang="zh-CN" sz="2400" dirty="0"/>
              <a:t>!</a:t>
            </a:r>
            <a:r>
              <a:rPr lang="zh-CN" altLang="en-US" sz="2400" dirty="0"/>
              <a:t>在你长大成人之后，希望不要忘记你的</a:t>
            </a:r>
            <a:r>
              <a:rPr lang="zh-CN" altLang="en-US" sz="2400" b="1" dirty="0"/>
              <a:t>母亲是为国而牺牲的</a:t>
            </a:r>
            <a:r>
              <a:rPr lang="en-US" altLang="zh-CN" sz="2400" dirty="0"/>
              <a:t>!”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1"/>
          <p:cNvSpPr/>
          <p:nvPr>
            <p:custDataLst>
              <p:tags r:id="rId1"/>
            </p:custDataLst>
          </p:nvPr>
        </p:nvSpPr>
        <p:spPr>
          <a:xfrm>
            <a:off x="2619110" y="2889477"/>
            <a:ext cx="6918098" cy="1079046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lIns="468000" tIns="0" rIns="468000" bIns="0" anchor="ctr">
            <a:normAutofit/>
          </a:bodyPr>
          <a:lstStyle/>
          <a:p>
            <a:pPr lvl="0"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思考与感悟</a:t>
            </a:r>
          </a:p>
        </p:txBody>
      </p:sp>
      <p:sp>
        <p:nvSpPr>
          <p:cNvPr id="9" name="剪去同侧角的矩形 23"/>
          <p:cNvSpPr/>
          <p:nvPr>
            <p:custDataLst>
              <p:tags r:id="rId2"/>
            </p:custDataLst>
          </p:nvPr>
        </p:nvSpPr>
        <p:spPr>
          <a:xfrm>
            <a:off x="5199441" y="2026515"/>
            <a:ext cx="1793118" cy="784906"/>
          </a:xfrm>
          <a:prstGeom prst="snip2SameRect">
            <a:avLst>
              <a:gd name="adj1" fmla="val 25728"/>
              <a:gd name="adj2" fmla="val 0"/>
            </a:avLst>
          </a:prstGeom>
          <a:solidFill>
            <a:schemeClr val="accent1"/>
          </a:solidFill>
          <a:ln w="76200" cap="flat" cmpd="sng" algn="ctr">
            <a:noFill/>
            <a:prstDash val="solid"/>
          </a:ln>
          <a:effectLst/>
        </p:spPr>
        <p:txBody>
          <a:bodyPr t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kumimoji="0" lang="en-US" sz="4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思考与感悟</a:t>
            </a:r>
            <a:endParaRPr lang="en-US" altLang="zh-CN" dirty="0"/>
          </a:p>
        </p:txBody>
      </p:sp>
      <p:sp>
        <p:nvSpPr>
          <p:cNvPr id="3" name="矩形 2"/>
          <p:cNvSpPr/>
          <p:nvPr/>
        </p:nvSpPr>
        <p:spPr>
          <a:xfrm>
            <a:off x="800892" y="2061360"/>
            <a:ext cx="10331450" cy="3175000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60633" y="2357270"/>
            <a:ext cx="9669463" cy="3415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zh-CN" altLang="en-US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今天处在幸福生活的我们，要为建设美好明天做出努力。我们当代大学生应该铭记历史，承其重任，遵循习近平总书记对革命英雄的重要指示精神，学习身边先进榜样，致敬革命英雄伟人，弘扬先烈崇高精神，继承先烈革命意志，为中华民族伟大复兴贡献自己的力量。</a:t>
            </a:r>
          </a:p>
          <a:p>
            <a:pPr marL="285750" indent="-28575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zh-CN" altLang="en-US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中国人民会永远牢记女民族英雄赵一曼可歌可泣的抗日事迹。</a:t>
            </a:r>
            <a:endParaRPr lang="en-US" altLang="zh-CN" spc="3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85750" indent="-28575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zh-CN" altLang="en-US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新中国成立后，朱德为赵一曼题写了“革命英雄赵一曼烈士永垂不朽”的题词。哈尔滨人为纪念将她，把东北烈士纪念馆</a:t>
            </a:r>
            <a:r>
              <a:rPr lang="en-US" altLang="zh-CN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</a:t>
            </a:r>
            <a:r>
              <a:rPr lang="zh-CN" altLang="en-US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曾经的伪满警察厅</a:t>
            </a:r>
            <a:r>
              <a:rPr lang="en-US" altLang="zh-CN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)</a:t>
            </a:r>
            <a:r>
              <a:rPr lang="zh-CN" altLang="en-US" spc="3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门前的街道命名为一曼街。赵一曼塑像就屹立在右边不远的广场</a:t>
            </a:r>
          </a:p>
        </p:txBody>
      </p:sp>
      <p:sp>
        <p:nvSpPr>
          <p:cNvPr id="9" name="圆角矩形 32"/>
          <p:cNvSpPr/>
          <p:nvPr/>
        </p:nvSpPr>
        <p:spPr>
          <a:xfrm>
            <a:off x="2062162" y="1541930"/>
            <a:ext cx="8067675" cy="65087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革命英雄永垂不朽</a:t>
            </a:r>
          </a:p>
        </p:txBody>
      </p:sp>
    </p:spTree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1"/>
          <p:cNvSpPr/>
          <p:nvPr>
            <p:custDataLst>
              <p:tags r:id="rId1"/>
            </p:custDataLst>
          </p:nvPr>
        </p:nvSpPr>
        <p:spPr>
          <a:xfrm>
            <a:off x="2619110" y="2889477"/>
            <a:ext cx="6918098" cy="1079046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lIns="468000" tIns="0" rIns="468000" bIns="0" anchor="ctr">
            <a:normAutofit/>
          </a:bodyPr>
          <a:lstStyle/>
          <a:p>
            <a:pPr lvl="0"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作品分享</a:t>
            </a:r>
          </a:p>
        </p:txBody>
      </p:sp>
      <p:sp>
        <p:nvSpPr>
          <p:cNvPr id="10" name="剪去同侧角的矩形 23"/>
          <p:cNvSpPr/>
          <p:nvPr>
            <p:custDataLst>
              <p:tags r:id="rId2"/>
            </p:custDataLst>
          </p:nvPr>
        </p:nvSpPr>
        <p:spPr>
          <a:xfrm>
            <a:off x="5199441" y="2026515"/>
            <a:ext cx="1793118" cy="784906"/>
          </a:xfrm>
          <a:prstGeom prst="snip2SameRect">
            <a:avLst>
              <a:gd name="adj1" fmla="val 25728"/>
              <a:gd name="adj2" fmla="val 0"/>
            </a:avLst>
          </a:prstGeom>
          <a:solidFill>
            <a:schemeClr val="accent1"/>
          </a:solidFill>
          <a:ln w="76200" cap="flat" cmpd="sng" algn="ctr">
            <a:noFill/>
            <a:prstDash val="solid"/>
          </a:ln>
          <a:effectLst/>
        </p:spPr>
        <p:txBody>
          <a:bodyPr t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kumimoji="0" lang="en-US" sz="4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作品分享</a:t>
            </a:r>
            <a:endParaRPr lang="en-US" altLang="zh-CN" dirty="0"/>
          </a:p>
        </p:txBody>
      </p:sp>
      <p:sp>
        <p:nvSpPr>
          <p:cNvPr id="4" name="矩形 3"/>
          <p:cNvSpPr/>
          <p:nvPr/>
        </p:nvSpPr>
        <p:spPr>
          <a:xfrm>
            <a:off x="1426765" y="1922308"/>
            <a:ext cx="9338470" cy="283853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1440000" algn="just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800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誓志为人不为家，跨江渡海走天涯。</a:t>
            </a:r>
            <a:endParaRPr lang="en-US" altLang="zh-CN" sz="2800" b="1" spc="3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1440000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男儿若是全都好，女子缘何分外差？</a:t>
            </a:r>
            <a:endParaRPr lang="en-US" altLang="zh-CN" sz="2800" b="1" spc="3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1440000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未惜头颅新故国，甘将热血沃中华。</a:t>
            </a:r>
          </a:p>
          <a:p>
            <a:pPr marL="1440000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白山黑水除敌寇，笑看旌旗红似花。</a:t>
            </a:r>
            <a:endParaRPr lang="en-US" altLang="zh-CN" sz="2800" b="1" spc="3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en-US" altLang="zh-CN" sz="2800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——</a:t>
            </a:r>
            <a:r>
              <a:rPr lang="zh-CN" altLang="en-US" sz="2800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赵一曼 </a:t>
            </a:r>
            <a:r>
              <a:rPr lang="en-US" altLang="zh-CN" sz="2800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2800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滨江述怀</a:t>
            </a:r>
            <a:r>
              <a:rPr lang="en-US" altLang="zh-CN" sz="2800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en-US" altLang="zh-CN" sz="2400" b="1" spc="3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1981" y="4422741"/>
            <a:ext cx="1346507" cy="6986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817701" y="1561750"/>
            <a:ext cx="1346507" cy="698659"/>
          </a:xfrm>
          <a:prstGeom prst="rect">
            <a:avLst/>
          </a:prstGeom>
        </p:spPr>
      </p:pic>
    </p:spTree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1"/>
          <p:cNvSpPr/>
          <p:nvPr>
            <p:custDataLst>
              <p:tags r:id="rId1"/>
            </p:custDataLst>
          </p:nvPr>
        </p:nvSpPr>
        <p:spPr>
          <a:xfrm>
            <a:off x="2619110" y="2889477"/>
            <a:ext cx="6918098" cy="1079046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lIns="468000" tIns="0" rIns="468000" bIns="0" anchor="ctr">
            <a:normAutofit/>
          </a:bodyPr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</a:t>
            </a:r>
          </a:p>
        </p:txBody>
      </p:sp>
      <p:sp>
        <p:nvSpPr>
          <p:cNvPr id="6" name="剪去同侧角的矩形 23"/>
          <p:cNvSpPr/>
          <p:nvPr>
            <p:custDataLst>
              <p:tags r:id="rId2"/>
            </p:custDataLst>
          </p:nvPr>
        </p:nvSpPr>
        <p:spPr>
          <a:xfrm>
            <a:off x="5199441" y="2026515"/>
            <a:ext cx="1793118" cy="784906"/>
          </a:xfrm>
          <a:prstGeom prst="snip2SameRect">
            <a:avLst>
              <a:gd name="adj1" fmla="val 25728"/>
              <a:gd name="adj2" fmla="val 0"/>
            </a:avLst>
          </a:prstGeom>
          <a:solidFill>
            <a:schemeClr val="accent1"/>
          </a:solidFill>
          <a:ln w="76200" cap="flat" cmpd="sng" algn="ctr">
            <a:noFill/>
            <a:prstDash val="solid"/>
          </a:ln>
          <a:effectLst/>
        </p:spPr>
        <p:txBody>
          <a:bodyPr t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END</a:t>
            </a:r>
            <a:endParaRPr kumimoji="0" lang="en-US" sz="4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"/>
          <p:cNvSpPr/>
          <p:nvPr>
            <p:custDataLst>
              <p:tags r:id="rId1"/>
            </p:custDataLst>
          </p:nvPr>
        </p:nvSpPr>
        <p:spPr>
          <a:xfrm>
            <a:off x="3124473" y="1687029"/>
            <a:ext cx="4805324" cy="641350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lIns="468000" tIns="0" rIns="468000" bIns="0" anchor="ctr">
            <a:normAutofit/>
          </a:bodyPr>
          <a:lstStyle/>
          <a:p>
            <a:pPr lvl="0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人物简介</a:t>
            </a:r>
          </a:p>
        </p:txBody>
      </p:sp>
      <p:sp>
        <p:nvSpPr>
          <p:cNvPr id="20" name="剪去同侧角的矩形 23"/>
          <p:cNvSpPr/>
          <p:nvPr>
            <p:custDataLst>
              <p:tags r:id="rId2"/>
            </p:custDataLst>
          </p:nvPr>
        </p:nvSpPr>
        <p:spPr>
          <a:xfrm>
            <a:off x="3676924" y="1180618"/>
            <a:ext cx="941387" cy="560387"/>
          </a:xfrm>
          <a:prstGeom prst="snip2SameRect">
            <a:avLst>
              <a:gd name="adj1" fmla="val 25728"/>
              <a:gd name="adj2" fmla="val 0"/>
            </a:avLst>
          </a:prstGeom>
          <a:solidFill>
            <a:schemeClr val="accent1"/>
          </a:solidFill>
          <a:ln w="76200" cap="flat" cmpd="sng" algn="ctr">
            <a:solidFill>
              <a:srgbClr val="FFFFFF"/>
            </a:solidFill>
            <a:prstDash val="solid"/>
          </a:ln>
          <a:effectLst/>
        </p:spPr>
        <p:txBody>
          <a:bodyPr t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</a:p>
        </p:txBody>
      </p:sp>
      <p:sp>
        <p:nvSpPr>
          <p:cNvPr id="21" name="五边形 1"/>
          <p:cNvSpPr/>
          <p:nvPr>
            <p:custDataLst>
              <p:tags r:id="rId3"/>
            </p:custDataLst>
          </p:nvPr>
        </p:nvSpPr>
        <p:spPr>
          <a:xfrm>
            <a:off x="3089548" y="2979254"/>
            <a:ext cx="4546600" cy="641350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lIns="468000" tIns="0" rIns="468000" bIns="0" anchor="ctr">
            <a:normAutofit/>
          </a:bodyPr>
          <a:lstStyle/>
          <a:p>
            <a:pPr lvl="0"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主要事迹</a:t>
            </a:r>
          </a:p>
        </p:txBody>
      </p:sp>
      <p:sp>
        <p:nvSpPr>
          <p:cNvPr id="22" name="剪去同侧角的矩形 26"/>
          <p:cNvSpPr/>
          <p:nvPr>
            <p:custDataLst>
              <p:tags r:id="rId4"/>
            </p:custDataLst>
          </p:nvPr>
        </p:nvSpPr>
        <p:spPr>
          <a:xfrm>
            <a:off x="6116910" y="2466493"/>
            <a:ext cx="941388" cy="561975"/>
          </a:xfrm>
          <a:prstGeom prst="snip2SameRect">
            <a:avLst>
              <a:gd name="adj1" fmla="val 23463"/>
              <a:gd name="adj2" fmla="val 0"/>
            </a:avLst>
          </a:prstGeom>
          <a:solidFill>
            <a:schemeClr val="accent1"/>
          </a:solidFill>
          <a:ln w="76200" cap="flat" cmpd="sng" algn="ctr">
            <a:noFill/>
            <a:prstDash val="solid"/>
          </a:ln>
          <a:effectLst/>
        </p:spPr>
        <p:txBody>
          <a:bodyPr t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</a:p>
        </p:txBody>
      </p:sp>
      <p:sp>
        <p:nvSpPr>
          <p:cNvPr id="23" name="文本框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050116" y="1355692"/>
            <a:ext cx="800219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Contents</a:t>
            </a:r>
          </a:p>
        </p:txBody>
      </p:sp>
      <p:sp>
        <p:nvSpPr>
          <p:cNvPr id="24" name="椭圆 23"/>
          <p:cNvSpPr/>
          <p:nvPr>
            <p:custDataLst>
              <p:tags r:id="rId6"/>
            </p:custDataLst>
          </p:nvPr>
        </p:nvSpPr>
        <p:spPr>
          <a:xfrm>
            <a:off x="9106912" y="374812"/>
            <a:ext cx="869950" cy="86995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</a:p>
        </p:txBody>
      </p:sp>
      <p:sp>
        <p:nvSpPr>
          <p:cNvPr id="25" name="椭圆 24"/>
          <p:cNvSpPr/>
          <p:nvPr>
            <p:custDataLst>
              <p:tags r:id="rId7"/>
            </p:custDataLst>
          </p:nvPr>
        </p:nvSpPr>
        <p:spPr>
          <a:xfrm>
            <a:off x="9693171" y="1133831"/>
            <a:ext cx="682625" cy="68262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</a:p>
        </p:txBody>
      </p:sp>
      <p:sp>
        <p:nvSpPr>
          <p:cNvPr id="26" name="五边形 1"/>
          <p:cNvSpPr/>
          <p:nvPr>
            <p:custDataLst>
              <p:tags r:id="rId8"/>
            </p:custDataLst>
          </p:nvPr>
        </p:nvSpPr>
        <p:spPr>
          <a:xfrm>
            <a:off x="3124473" y="4319553"/>
            <a:ext cx="4546600" cy="641350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lIns="468000" tIns="0" rIns="468000" bIns="0" anchor="ctr">
            <a:normAutofit/>
          </a:bodyPr>
          <a:lstStyle/>
          <a:p>
            <a:pPr lvl="0"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思考与感悟</a:t>
            </a:r>
          </a:p>
        </p:txBody>
      </p:sp>
      <p:sp>
        <p:nvSpPr>
          <p:cNvPr id="27" name="剪去同侧角的矩形 23"/>
          <p:cNvSpPr/>
          <p:nvPr>
            <p:custDataLst>
              <p:tags r:id="rId9"/>
            </p:custDataLst>
          </p:nvPr>
        </p:nvSpPr>
        <p:spPr>
          <a:xfrm>
            <a:off x="3676924" y="3813142"/>
            <a:ext cx="941387" cy="560387"/>
          </a:xfrm>
          <a:prstGeom prst="snip2SameRect">
            <a:avLst>
              <a:gd name="adj1" fmla="val 25728"/>
              <a:gd name="adj2" fmla="val 0"/>
            </a:avLst>
          </a:prstGeom>
          <a:solidFill>
            <a:schemeClr val="accent1"/>
          </a:solidFill>
          <a:ln w="76200" cap="flat" cmpd="sng" algn="ctr">
            <a:noFill/>
            <a:prstDash val="solid"/>
          </a:ln>
          <a:effectLst/>
        </p:spPr>
        <p:txBody>
          <a:bodyPr t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kumimoji="0" lang="en-US" sz="32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五边形 1"/>
          <p:cNvSpPr/>
          <p:nvPr>
            <p:custDataLst>
              <p:tags r:id="rId10"/>
            </p:custDataLst>
          </p:nvPr>
        </p:nvSpPr>
        <p:spPr>
          <a:xfrm>
            <a:off x="3089548" y="5611778"/>
            <a:ext cx="4546600" cy="641350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lIns="468000" tIns="0" rIns="468000" bIns="0" anchor="ctr">
            <a:normAutofit/>
          </a:bodyPr>
          <a:lstStyle/>
          <a:p>
            <a:pPr lvl="0"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作品分享</a:t>
            </a:r>
          </a:p>
        </p:txBody>
      </p:sp>
      <p:sp>
        <p:nvSpPr>
          <p:cNvPr id="29" name="剪去同侧角的矩形 26"/>
          <p:cNvSpPr/>
          <p:nvPr>
            <p:custDataLst>
              <p:tags r:id="rId11"/>
            </p:custDataLst>
          </p:nvPr>
        </p:nvSpPr>
        <p:spPr>
          <a:xfrm>
            <a:off x="6116910" y="5099017"/>
            <a:ext cx="941388" cy="561975"/>
          </a:xfrm>
          <a:prstGeom prst="snip2SameRect">
            <a:avLst>
              <a:gd name="adj1" fmla="val 23463"/>
              <a:gd name="adj2" fmla="val 0"/>
            </a:avLst>
          </a:prstGeom>
          <a:solidFill>
            <a:schemeClr val="accent1"/>
          </a:solidFill>
          <a:ln w="76200" cap="flat" cmpd="sng" algn="ctr">
            <a:noFill/>
            <a:prstDash val="solid"/>
          </a:ln>
          <a:effectLst/>
        </p:spPr>
        <p:txBody>
          <a:bodyPr t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kumimoji="0" lang="en-US" sz="32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1"/>
          <p:cNvSpPr/>
          <p:nvPr>
            <p:custDataLst>
              <p:tags r:id="rId1"/>
            </p:custDataLst>
          </p:nvPr>
        </p:nvSpPr>
        <p:spPr>
          <a:xfrm>
            <a:off x="2619110" y="2889477"/>
            <a:ext cx="6918098" cy="1079046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lIns="468000" tIns="0" rIns="468000" bIns="0" anchor="ctr">
            <a:normAutofit/>
          </a:bodyPr>
          <a:lstStyle/>
          <a:p>
            <a:pPr lvl="0"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人物简介</a:t>
            </a:r>
          </a:p>
        </p:txBody>
      </p:sp>
      <p:sp>
        <p:nvSpPr>
          <p:cNvPr id="11" name="剪去同侧角的矩形 23"/>
          <p:cNvSpPr/>
          <p:nvPr>
            <p:custDataLst>
              <p:tags r:id="rId2"/>
            </p:custDataLst>
          </p:nvPr>
        </p:nvSpPr>
        <p:spPr>
          <a:xfrm>
            <a:off x="5199441" y="2026515"/>
            <a:ext cx="1793118" cy="784906"/>
          </a:xfrm>
          <a:prstGeom prst="snip2SameRect">
            <a:avLst>
              <a:gd name="adj1" fmla="val 25728"/>
              <a:gd name="adj2" fmla="val 0"/>
            </a:avLst>
          </a:prstGeom>
          <a:solidFill>
            <a:schemeClr val="accent1"/>
          </a:solidFill>
          <a:ln w="76200" cap="flat" cmpd="sng" algn="ctr">
            <a:noFill/>
            <a:prstDash val="solid"/>
          </a:ln>
          <a:effectLst/>
        </p:spPr>
        <p:txBody>
          <a:bodyPr t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</a:p>
        </p:txBody>
      </p:sp>
    </p:spTree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人物简介</a:t>
            </a:r>
            <a:endParaRPr lang="en-US" altLang="zh-CN" dirty="0"/>
          </a:p>
        </p:txBody>
      </p:sp>
      <p:sp>
        <p:nvSpPr>
          <p:cNvPr id="18" name="文本框 17"/>
          <p:cNvSpPr txBox="1"/>
          <p:nvPr/>
        </p:nvSpPr>
        <p:spPr>
          <a:xfrm>
            <a:off x="4103571" y="2180634"/>
            <a:ext cx="6487187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赵一曼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(1905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-1936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)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，原名李坤泰，又名李一超，人称李姐。四川省宜宾县白花镇人。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中国共产党党员，抗日民族英雄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曾就读于莫斯科中山大学，毕业于黄埔军校六期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赵一曼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1935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年担任东北抗日联军第三军二团政委，在与日寇的斗争中于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1936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月被捕就义。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2010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年被评为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"</a:t>
            </a:r>
            <a:r>
              <a:rPr lang="en-US" altLang="zh-CN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100</a:t>
            </a:r>
            <a:r>
              <a:rPr lang="zh-CN" altLang="en-US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位为新中国成立作出突出贡献的英雄模范人物</a:t>
            </a:r>
            <a:r>
              <a:rPr lang="en-US" altLang="zh-CN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"</a:t>
            </a:r>
            <a:r>
              <a:rPr lang="zh-CN" altLang="en-US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之一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。。</a:t>
            </a:r>
          </a:p>
        </p:txBody>
      </p:sp>
      <p:sp>
        <p:nvSpPr>
          <p:cNvPr id="3" name="矩形 2"/>
          <p:cNvSpPr/>
          <p:nvPr/>
        </p:nvSpPr>
        <p:spPr>
          <a:xfrm>
            <a:off x="1263618" y="1955549"/>
            <a:ext cx="9412514" cy="38753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618" y="1955549"/>
            <a:ext cx="2712719" cy="38753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1"/>
          <p:cNvSpPr/>
          <p:nvPr>
            <p:custDataLst>
              <p:tags r:id="rId1"/>
            </p:custDataLst>
          </p:nvPr>
        </p:nvSpPr>
        <p:spPr>
          <a:xfrm>
            <a:off x="2619110" y="2889477"/>
            <a:ext cx="6918098" cy="1079046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lIns="468000" tIns="0" rIns="468000" bIns="0" anchor="ctr">
            <a:normAutofit/>
          </a:bodyPr>
          <a:lstStyle/>
          <a:p>
            <a:pPr lvl="0"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主要事迹</a:t>
            </a:r>
          </a:p>
        </p:txBody>
      </p:sp>
      <p:sp>
        <p:nvSpPr>
          <p:cNvPr id="9" name="剪去同侧角的矩形 23"/>
          <p:cNvSpPr/>
          <p:nvPr>
            <p:custDataLst>
              <p:tags r:id="rId2"/>
            </p:custDataLst>
          </p:nvPr>
        </p:nvSpPr>
        <p:spPr>
          <a:xfrm>
            <a:off x="5199441" y="2026515"/>
            <a:ext cx="1793118" cy="784906"/>
          </a:xfrm>
          <a:prstGeom prst="snip2SameRect">
            <a:avLst>
              <a:gd name="adj1" fmla="val 25728"/>
              <a:gd name="adj2" fmla="val 0"/>
            </a:avLst>
          </a:prstGeom>
          <a:solidFill>
            <a:schemeClr val="accent1"/>
          </a:solidFill>
          <a:ln w="76200" cap="flat" cmpd="sng" algn="ctr">
            <a:noFill/>
            <a:prstDash val="solid"/>
          </a:ln>
          <a:effectLst/>
        </p:spPr>
        <p:txBody>
          <a:bodyPr t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kumimoji="0" lang="en-US" sz="4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主要事迹</a:t>
            </a:r>
            <a:endParaRPr lang="en-US" altLang="zh-CN" dirty="0"/>
          </a:p>
        </p:txBody>
      </p:sp>
      <p:sp>
        <p:nvSpPr>
          <p:cNvPr id="4" name="圆角矩形 27"/>
          <p:cNvSpPr/>
          <p:nvPr/>
        </p:nvSpPr>
        <p:spPr>
          <a:xfrm>
            <a:off x="6327103" y="4259125"/>
            <a:ext cx="2755881" cy="806450"/>
          </a:xfrm>
          <a:prstGeom prst="roundRect">
            <a:avLst>
              <a:gd name="adj" fmla="val 1006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FFFFFF"/>
                </a:solidFill>
                <a:latin typeface="Calibri" panose="020F0502020204030204"/>
              </a:rPr>
              <a:t>领导抗日活动</a:t>
            </a:r>
          </a:p>
        </p:txBody>
      </p:sp>
      <p:sp>
        <p:nvSpPr>
          <p:cNvPr id="5" name="圆角矩形 28"/>
          <p:cNvSpPr/>
          <p:nvPr/>
        </p:nvSpPr>
        <p:spPr>
          <a:xfrm>
            <a:off x="3224121" y="4259125"/>
            <a:ext cx="2755888" cy="806450"/>
          </a:xfrm>
          <a:prstGeom prst="roundRect">
            <a:avLst>
              <a:gd name="adj" fmla="val 1006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FFFFFF"/>
                </a:solidFill>
                <a:latin typeface="Calibri" panose="020F0502020204030204"/>
              </a:rPr>
              <a:t>学习共产主义</a:t>
            </a:r>
          </a:p>
        </p:txBody>
      </p:sp>
      <p:sp>
        <p:nvSpPr>
          <p:cNvPr id="6" name="圆角矩形 29"/>
          <p:cNvSpPr/>
          <p:nvPr/>
        </p:nvSpPr>
        <p:spPr>
          <a:xfrm>
            <a:off x="9454945" y="4259125"/>
            <a:ext cx="1995305" cy="806450"/>
          </a:xfrm>
          <a:prstGeom prst="roundRect">
            <a:avLst>
              <a:gd name="adj" fmla="val 1006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FFFFFF"/>
                </a:solidFill>
                <a:latin typeface="Calibri" panose="020F0502020204030204"/>
              </a:rPr>
              <a:t>被捕入狱</a:t>
            </a:r>
          </a:p>
        </p:txBody>
      </p:sp>
      <p:sp>
        <p:nvSpPr>
          <p:cNvPr id="7" name="圆角矩形 30"/>
          <p:cNvSpPr/>
          <p:nvPr/>
        </p:nvSpPr>
        <p:spPr>
          <a:xfrm>
            <a:off x="1054380" y="4259126"/>
            <a:ext cx="1948557" cy="806450"/>
          </a:xfrm>
          <a:prstGeom prst="roundRect">
            <a:avLst>
              <a:gd name="adj" fmla="val 1006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FFFFFF"/>
                </a:solidFill>
                <a:latin typeface="Calibri" panose="020F0502020204030204"/>
              </a:rPr>
              <a:t>早年经历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938519" y="3675879"/>
            <a:ext cx="8513763" cy="0"/>
          </a:xfrm>
          <a:prstGeom prst="line">
            <a:avLst/>
          </a:prstGeom>
          <a:ln>
            <a:solidFill>
              <a:srgbClr val="C0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4233" y="3675880"/>
            <a:ext cx="0" cy="582613"/>
          </a:xfrm>
          <a:prstGeom prst="line">
            <a:avLst/>
          </a:prstGeom>
          <a:ln>
            <a:solidFill>
              <a:srgbClr val="C0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601708" y="3675880"/>
            <a:ext cx="0" cy="582613"/>
          </a:xfrm>
          <a:prstGeom prst="line">
            <a:avLst/>
          </a:prstGeom>
          <a:ln>
            <a:solidFill>
              <a:srgbClr val="C0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704953" y="3675880"/>
            <a:ext cx="0" cy="582613"/>
          </a:xfrm>
          <a:prstGeom prst="line">
            <a:avLst/>
          </a:prstGeom>
          <a:ln>
            <a:solidFill>
              <a:srgbClr val="C0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452915" y="3675880"/>
            <a:ext cx="0" cy="582613"/>
          </a:xfrm>
          <a:prstGeom prst="line">
            <a:avLst/>
          </a:prstGeom>
          <a:ln>
            <a:solidFill>
              <a:srgbClr val="C0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195558" y="3082789"/>
            <a:ext cx="0" cy="69215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282488" y="183317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人物生平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465561" y="2651364"/>
            <a:ext cx="7459994" cy="432000"/>
            <a:chOff x="3886825" y="1796061"/>
            <a:chExt cx="7459994" cy="432000"/>
          </a:xfrm>
          <a:solidFill>
            <a:schemeClr val="tx1"/>
          </a:solidFill>
        </p:grpSpPr>
        <p:cxnSp>
          <p:nvCxnSpPr>
            <p:cNvPr id="16" name="直接连接符 15"/>
            <p:cNvCxnSpPr/>
            <p:nvPr/>
          </p:nvCxnSpPr>
          <p:spPr>
            <a:xfrm>
              <a:off x="3886825" y="2035893"/>
              <a:ext cx="3265366" cy="528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星形: 五角 5"/>
            <p:cNvSpPr/>
            <p:nvPr/>
          </p:nvSpPr>
          <p:spPr>
            <a:xfrm>
              <a:off x="7400822" y="1796061"/>
              <a:ext cx="432000" cy="43200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081453" y="2035893"/>
              <a:ext cx="3265366" cy="5284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人物生平</a:t>
            </a:r>
            <a:endParaRPr lang="en-US" altLang="zh-CN" dirty="0"/>
          </a:p>
        </p:txBody>
      </p:sp>
      <p:sp>
        <p:nvSpPr>
          <p:cNvPr id="14" name="TextBox 7"/>
          <p:cNvSpPr txBox="1"/>
          <p:nvPr/>
        </p:nvSpPr>
        <p:spPr>
          <a:xfrm>
            <a:off x="5938239" y="1168398"/>
            <a:ext cx="3840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早年经历</a:t>
            </a:r>
          </a:p>
        </p:txBody>
      </p:sp>
      <p:grpSp>
        <p:nvGrpSpPr>
          <p:cNvPr id="18" name="Group 337"/>
          <p:cNvGrpSpPr/>
          <p:nvPr/>
        </p:nvGrpSpPr>
        <p:grpSpPr>
          <a:xfrm>
            <a:off x="5046980" y="2544445"/>
            <a:ext cx="5622290" cy="3289300"/>
            <a:chOff x="-3774851" y="0"/>
            <a:chExt cx="10126816" cy="2871784"/>
          </a:xfrm>
        </p:grpSpPr>
        <p:sp>
          <p:nvSpPr>
            <p:cNvPr id="19" name="Shape 333"/>
            <p:cNvSpPr/>
            <p:nvPr/>
          </p:nvSpPr>
          <p:spPr>
            <a:xfrm>
              <a:off x="-3774851" y="0"/>
              <a:ext cx="10126816" cy="2871784"/>
            </a:xfrm>
            <a:prstGeom prst="roundRect">
              <a:avLst/>
            </a:prstGeom>
            <a:noFill/>
            <a:ln w="12700" cap="flat">
              <a:solidFill>
                <a:schemeClr val="accent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1200"/>
              </a:pPr>
              <a:endParaRPr sz="14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335"/>
            <p:cNvSpPr/>
            <p:nvPr/>
          </p:nvSpPr>
          <p:spPr>
            <a:xfrm>
              <a:off x="-3618716" y="330867"/>
              <a:ext cx="9814544" cy="23173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marL="285750" indent="-285750" algn="just" fontAlgn="base">
                <a:lnSpc>
                  <a:spcPct val="120000"/>
                </a:lnSpc>
                <a:buClrTx/>
                <a:buSzTx/>
                <a:buFont typeface="Wingdings" panose="05000000000000000000" charset="0"/>
                <a:buChar char="l"/>
              </a:pP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出生，地主家庭</a:t>
              </a:r>
            </a:p>
            <a:p>
              <a:pPr marL="285750" indent="-285750" algn="just" fontAlgn="base">
                <a:lnSpc>
                  <a:spcPct val="120000"/>
                </a:lnSpc>
                <a:buClrTx/>
                <a:buSzTx/>
                <a:buFont typeface="Wingdings" panose="05000000000000000000" charset="0"/>
                <a:buChar char="l"/>
              </a:pP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少年，入私塾学习，成绩良好</a:t>
              </a:r>
            </a:p>
            <a:p>
              <a:pPr marL="285750" indent="-285750" algn="just" fontAlgn="base">
                <a:lnSpc>
                  <a:spcPct val="120000"/>
                </a:lnSpc>
                <a:buClrTx/>
                <a:buSzTx/>
                <a:buFont typeface="Wingdings" panose="05000000000000000000" charset="0"/>
                <a:buChar char="l"/>
              </a:pP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青年，加入</a:t>
              </a:r>
              <a:r>
                <a: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社会主义青年团</a:t>
              </a:r>
              <a:endParaRPr lang="zh-CN" altLang="en-US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285750" indent="-285750" algn="just" fontAlgn="base">
                <a:lnSpc>
                  <a:spcPct val="120000"/>
                </a:lnSpc>
                <a:buClrTx/>
                <a:buSzTx/>
                <a:buFont typeface="Wingdings" panose="05000000000000000000" charset="0"/>
                <a:buChar char="l"/>
              </a:pP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1919年，</a:t>
              </a: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五四时期接受进步思想，反抗封建礼教，谋求妇女解放，</a:t>
              </a:r>
              <a:r>
                <a: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冲破封建地主家庭束缚，走上争取人民解放的道路</a:t>
              </a:r>
              <a:endParaRPr lang="zh-CN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285750" indent="-285750" algn="just" fontAlgn="base">
                <a:lnSpc>
                  <a:spcPct val="120000"/>
                </a:lnSpc>
                <a:buClrTx/>
                <a:buSzTx/>
                <a:buFont typeface="Wingdings" panose="05000000000000000000" charset="0"/>
                <a:buChar char="l"/>
              </a:pP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1926年，</a:t>
              </a:r>
              <a:r>
                <a: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由团员转为共产党员</a:t>
              </a: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，同时担任宜宾妇联和学联党团书记</a:t>
              </a:r>
            </a:p>
            <a:p>
              <a:pPr marL="285750" indent="-285750" algn="just" fontAlgn="base">
                <a:lnSpc>
                  <a:spcPct val="120000"/>
                </a:lnSpc>
                <a:buClrTx/>
                <a:buSzTx/>
                <a:buFont typeface="Wingdings" panose="05000000000000000000" charset="0"/>
                <a:buChar char="l"/>
              </a:pPr>
              <a:endParaRPr lang="zh-CN" altLang="en-US" sz="1600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" name="TextBox 7"/>
          <p:cNvSpPr txBox="1"/>
          <p:nvPr/>
        </p:nvSpPr>
        <p:spPr>
          <a:xfrm>
            <a:off x="5937604" y="1877143"/>
            <a:ext cx="3840163" cy="50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665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积累沉甸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150" y="1631376"/>
            <a:ext cx="2968603" cy="44529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人物生平</a:t>
            </a:r>
            <a:endParaRPr lang="en-US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1480777" y="1508401"/>
            <a:ext cx="3882444" cy="1277098"/>
            <a:chOff x="8086310" y="215719"/>
            <a:chExt cx="3881548" cy="1275536"/>
          </a:xfrm>
        </p:grpSpPr>
        <p:sp>
          <p:nvSpPr>
            <p:cNvPr id="7" name="TextBox 7"/>
            <p:cNvSpPr txBox="1"/>
            <p:nvPr/>
          </p:nvSpPr>
          <p:spPr>
            <a:xfrm>
              <a:off x="8086310" y="215719"/>
              <a:ext cx="3839999" cy="707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noProof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学习共产主义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127859" y="968035"/>
              <a:ext cx="383999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Light" charset="0"/>
                  <a:sym typeface="Calibri" panose="020F0502020204030204" charset="0"/>
                </a:rPr>
                <a:t>思想进化</a:t>
              </a:r>
            </a:p>
          </p:txBody>
        </p:sp>
      </p:grpSp>
      <p:grpSp>
        <p:nvGrpSpPr>
          <p:cNvPr id="21" name="Group 337"/>
          <p:cNvGrpSpPr/>
          <p:nvPr/>
        </p:nvGrpSpPr>
        <p:grpSpPr>
          <a:xfrm>
            <a:off x="618490" y="2785745"/>
            <a:ext cx="5557520" cy="3221355"/>
            <a:chOff x="-5903604" y="0"/>
            <a:chExt cx="10297016" cy="2871784"/>
          </a:xfrm>
        </p:grpSpPr>
        <p:sp>
          <p:nvSpPr>
            <p:cNvPr id="22" name="Shape 333"/>
            <p:cNvSpPr/>
            <p:nvPr/>
          </p:nvSpPr>
          <p:spPr>
            <a:xfrm rot="10800000">
              <a:off x="-5903604" y="0"/>
              <a:ext cx="10297016" cy="2871784"/>
            </a:xfrm>
            <a:prstGeom prst="roundRect">
              <a:avLst/>
            </a:prstGeom>
            <a:noFill/>
            <a:ln w="12700" cap="flat">
              <a:solidFill>
                <a:schemeClr val="accent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1200"/>
              </a:pPr>
              <a:endParaRPr sz="14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Shape 335"/>
            <p:cNvSpPr/>
            <p:nvPr/>
          </p:nvSpPr>
          <p:spPr>
            <a:xfrm>
              <a:off x="-5352002" y="384095"/>
              <a:ext cx="9459171" cy="21035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marL="285750" indent="-285750"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charset="0"/>
                <a:buChar char="l"/>
              </a:pPr>
              <a:r>
                <a:rPr lang="en-US" altLang="zh-CN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1926</a:t>
              </a: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</a:t>
              </a:r>
              <a:r>
                <a:rPr lang="en-US" altLang="zh-CN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月，</a:t>
              </a:r>
              <a:r>
                <a:rPr lang="en-US" altLang="zh-CN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"</a:t>
              </a: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五卅</a:t>
              </a:r>
              <a:r>
                <a:rPr lang="en-US" altLang="zh-CN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"</a:t>
              </a: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运动一周年时，正是抵制洋货的高潮。赵一曼按照中共的指示组织党团员在学生中宣传，抵制英国煤油轮船靠拢宜宾码头</a:t>
              </a:r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285750" indent="-285750"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charset="0"/>
                <a:buChar char="l"/>
              </a:pPr>
              <a:r>
                <a:rPr lang="en-US" altLang="zh-CN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1926</a:t>
              </a: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年夏</a:t>
              </a:r>
              <a:r>
                <a: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加入中国共产党，考进武汉黄埔军校，入武汉中央军事政治学校学习</a:t>
              </a:r>
              <a:endPara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285750" indent="-285750"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charset="0"/>
                <a:buChar char="l"/>
              </a:pPr>
              <a:r>
                <a:rPr lang="en-US" altLang="zh-CN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1927</a:t>
              </a: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</a:t>
              </a:r>
              <a:r>
                <a:rPr lang="en-US" altLang="zh-CN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</a:t>
              </a: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月，去</a:t>
              </a:r>
              <a:r>
                <a: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苏联莫斯科中山大学学习</a:t>
              </a:r>
              <a:endParaRPr lang="zh-CN" altLang="en-US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285750" indent="-285750"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charset="0"/>
                <a:buChar char="l"/>
              </a:pPr>
              <a:r>
                <a:rPr lang="en-US" altLang="zh-CN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1928</a:t>
              </a: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年冬奉命回国，赵一曼先后在宜昌，上海，江西等地</a:t>
              </a:r>
              <a:r>
                <a: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从事秘密工作</a:t>
              </a:r>
              <a:r>
                <a:rPr lang="zh-CN" alt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269" y="1862344"/>
            <a:ext cx="4969536" cy="3548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人物生平</a:t>
            </a:r>
            <a:endParaRPr lang="en-US" altLang="zh-CN" dirty="0"/>
          </a:p>
        </p:txBody>
      </p:sp>
      <p:sp>
        <p:nvSpPr>
          <p:cNvPr id="8" name="文本框 7"/>
          <p:cNvSpPr txBox="1"/>
          <p:nvPr/>
        </p:nvSpPr>
        <p:spPr>
          <a:xfrm>
            <a:off x="2207191" y="2367363"/>
            <a:ext cx="8009847" cy="2414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1931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年九一八事变后，赵一曼被中国共产党派到</a:t>
            </a:r>
            <a:r>
              <a:rPr lang="zh-CN" altLang="en-US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东北地区领导革命斗争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1934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zh-CN" altLang="en-US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组织抗日自卫队，与日军展开游击战争</a:t>
            </a:r>
          </a:p>
          <a:p>
            <a:pPr marL="285750" indent="-28575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1935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年担任东北人民革命军第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军第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师第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团政委，</a:t>
            </a:r>
            <a:r>
              <a:rPr lang="en-US" altLang="zh-CN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11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月，</a:t>
            </a:r>
            <a:r>
              <a:rPr lang="zh-CN" altLang="en-US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与日伪军作战时不幸因腿部受伤被捕</a:t>
            </a:r>
            <a:r>
              <a:rPr lang="zh-CN" altLang="en-US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。日军为了从赵一曼口中获取到有价值的情报，找了一名军医对其腿伤进行了简单治疗后，连夜对其进行了严酷的审讯。</a:t>
            </a:r>
          </a:p>
        </p:txBody>
      </p:sp>
      <p:sp>
        <p:nvSpPr>
          <p:cNvPr id="14" name="圆角矩形 4"/>
          <p:cNvSpPr/>
          <p:nvPr/>
        </p:nvSpPr>
        <p:spPr>
          <a:xfrm>
            <a:off x="2207191" y="1251536"/>
            <a:ext cx="7768358" cy="6318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领导抗日活动</a:t>
            </a:r>
          </a:p>
        </p:txBody>
      </p:sp>
      <p:pic>
        <p:nvPicPr>
          <p:cNvPr id="4" name="图片 3" descr="图片包含 无脊椎动物, 动物, 室内, 节肢动物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" y="3716534"/>
            <a:ext cx="12192000" cy="303778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LAYERS_CUSTOMIZATION" val="UEsDBBQAAgAIAPddhk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3XYZ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Pddhk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912G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912G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912G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912G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912G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+F2GS2pPNTPZDAAAyRkAABcAAAB1bml2ZXJzYWwvdW5pdmVyc2FsLnBuZ+2Ze1iSedrHH8fGmiattsxzVjMddiZ1aVTyvJajNY6Rp8wjJmuWIp5CJDk44+xYU+q07mhlylSTqCiGjVKgoJvCzpKaIYISUMMICSIqCaIg79PUXu97vfvX+/7tH1zw/Pj8fvdzf+/DdT/Xc/nkiQjbjc4bAQCwPX4sLAYArF0A4L2rG2zAlfJ/3fsW/LIqiok4AlCHXafBi3VZoVGhAECr/tB05n3w+oP8Y4lFAGD3+M3HipvX/BcAcEo7HhYaV5KmkURRPp4yc19io1hlPQD9yI7+qOsNl6hxx/q27B04GPZ+6KZjfxN8sy76+abd3yd+3L/h6z3Wf/iaMW/13o2J894fmEe0S+z9hjHTshHH9dPE549mMVoZzFb3YfM0NbjovE8UibhqVMmrQ9LwSy8rsqhwth0A3B8/V6G6pLqMZdi7kAjL55mHAKCP2vop58IOFyjq+TmHdQAgSlgcTETijFN1mvdAHypahx/GcU+hP7MCnYhvKJjuIJpzArYBwIuTAqc6hhOIcP8AyvLnb0Tgzz0DoDZbdvsCQNkGGrgj7JItAOw6ggT/2pphDQCXtqyha+gauoauoWvoGrqGrqFr6Bq6hv7/0YLpK16s0yB5C/p/Pdp1uws0T5qS2nsRvfgs0qudsMwnURtLfr1cekJCZeDRAWp9sdgK6FtV0NKhdswDKn2dMK00t2M+wyNZfXWRyWOBS/u5vFIuJ4uE714erSaMSUWl8RIpQyLRg89bzOrg5VeN+AdGR5+0tlx1N/YUL+Vn2pynKliSuWLowiBTHhXe6/3KwHjDu6oFCfAg/lDy8svNxIfLc483aw9bRoirOtWgAzxQx4OvLlQZf+sxSEvperOWYGCKFUOGSA/oSL0A71u7siKzEMQ9BatUg5rB/Sc2hds91YhV3KgUY9uMqfd1S3un+JFlzA5pT9DgU0fC/BX4z+IgSiYDDQuV0JVmG7OUVhAdSUVh6EHc5lAx3iDB+JapFV6pLJyxSvdJnMrkLKpd0bItMxceuTp1aT89lE0KWX51l/71XZvXctYBmXkWI/w2oz2B3IXygCoE8js2cz55psAO8fTOj5QFbvW1lNx2Xge3cIgkDPCahoWpO/EXP/g+Pm8m0PC8SKOe++N0N368vegLVXDwCHReX1U5G566HVSl1SbL5xWF79yD5j3J/nHSdp26YQZbllDXxZsq6JnU6vp6pYKOvmZSnfXCRh6jQ6XcOFBAqjztxBPIz+CexZcbjLGXtDhlQO79TeqdH1WkReQ+XsLyC7uG5PO3vqtkzl8+p+JHAqxTpI8xHWxyk1ifSB9uaVlhiPVHL1VaVz6OKq4sd24btuagcZ0FhjF8Z482+2QambehjcQl29mvQ9yHl+tpXzpVVzj/0yvkXjMxj5EnDAq3661afrSTLK51GYWQMNJZzv47l2FeVktJbjxZr77xDmolS+JPbiKQG4UG6ADnGqevox5KwVQpMbUBPn1u2sYaoQTzkW+ttXYZ65fuhTCeSTlLN3X3m8Dg0oQ0daEYJYMwlIgjGAngSrZr8ZvSnj+IXkkHJfxOld+KWjHs9a3ytiFIeiYK70MpVmeHHJwxCRgZvoY2mkrY6sJUU13K5LcWHO4ESIKvo9W3Wpd1LEmwqEJ0+JnjElr3rb/3Wckhe2d0Gw7TFpyIPjDmWqLD+KpMBc1xN9gPIJQp7pljmTjSnWGXOh/k8jCn6d19ZViX3YPKcA/wvUGZEsKbkzsxUixZspm5zMlA+Gn8tY5gVHPqRM3fnzbs/zwHCGBdDzi4/qu/jBGooYaHeSqWY2h0uZEB/8QmYkvVUjMfcoAkbOHdWD/v00cSJtotZYnBMKZEBHkaHnkYkpCmVQM7b0T2+ubTVChQcdyyt780nu51FhR3RsReOuBbFWdNh1xKzsJu4P3JjpQ0WYy9RZoUoq/HOBVAFAKA+IQC28Yx6hwGIi5dnVKsoL4JbYCT620W0GyMsu5ox13PonVPPOmZsXOulNJgaqxXtjturn9SucrQRb6RXnE9pCg5z9HDrEpgM3zYBOUTnbREXingebF7Lq4alfS0E8ahPEKR+pBKiW2IqYvXqS745dWj4E8Y6O4WcYz4MAmKQuRGmJndd1clLcYuC8iF1DKe+7MJxGH1QbdOr28RLPZu37KHs0ZRi8M/RkIsJgvJiGF5PiE3zDKsRHA3iqx3eDZb4m3zfPEiG8UgmJfHeS3Qe9mrSw000zpFDSzYL4C46TfDqKYaTG5fxM31JntAh5VXdqNajfYZPgLfak37XPP5meqo2FS4R1HzUfY7g4eRN2t5Q2/tjIDVL2NxZu82QQBPeycd9iNfhVX+X/srXaDDw+7XTvJxfpF5bLN+4pCObNOFirJ31XUyVfpf2pKz6iECfaVufJBzXeakHitOyL8qSgoXiNj1esluFW1UUxM1YLNFGOReEcW/LmsoZqht0kOU80JydpLdBS7ZdrHIwWWqmmiSTxgRQBq/yUpXQifaXdnqK3kZz3z11gLWWYw7hvw7zZ27wMOfjqFFV1eiSMg9//aCY5r9mQ8myMp0GtwQH2v7Xc7T5PCwsYB5H+LOTcL0RwfrnOr4UTqgFOd8iKWF2Mh5RynFAk3NG718BN3juRQNBbYH9KAwyebxhrabCtgXZ1tEByTBE2FI5Bydbc5d1JEsphkrCEWXnUa3yyf/p9kulDMctbP85daNPoJdPayOaES7sRDsq94jCphH+E9j59uTY93Oeiu0FPH+B6iG3OxWcVA3s7soFflEnJjNVPBubia1GnU9oUiTsHASLYUwNNNxx8bKF69F7Ew0z2SFJPfO/eNDuvEXGKHz4qvbFcO1W93upxpwrr5RCAJmchosePMtrmVHGt/0C8fx5GbEnwKDbztaa6f6GE251grjFb58S+sUHDkZQYeB9SMe8+5G4EZ+Wk3li6Byme5iw8YfboY3D8kSnDirQVpRMzecDvPd6vKhZYkbcqo6SC9KPDlmjW5ISMNOIW8kdY9Pe364lPS7ed6Ugn8CrJYZ5WRXjiZnJjh70vtpKifcqSLEw+Is8ASNb/sbumKHpvWd585iCPFQND+YFk16NRbHG77mY7fb5b+DukNVc8Xd9GJ9bvqF7IkkMvPgixyJjvaZdMKZH5hnKr31ewYRvXpfx6z4Myk3fW0vMEWOFX8WeNu88EFXRHt4leLuRPMX+Nfw6BXEePuDqChdLhXy2/VaGiRPfhISvULWf95CymmgSeyz5Z2Re3xVELB2cgc4P60efeAfmO20XRy49KKcIoQT8YuzTG1hv0lPZwcFpFQtqt6nlrJm7v7eKr6Xu5FQ7xrFjFYxVL+e2M8Y24Xh/8gm0McO8diO8eVKf2LYMXPPcE+aLYtrROwiNKOIb1tD13N39OH4hpDgH5qNCJfa7BuT+xd1C/dbCvx89rkpK82lyBLbxdPN3DB6SPdWl5rlXzH4CITTNrRydRpG9I8N8VKGmF/zKe5geDTptaVwaJ+iWKLLdJfoCmouRlMcfkFJm4TfgJV9+AnWRHRxiH7bNWcbMNLzhkFPFk20tO+C+LPSpZcVI9L4hqN3VAV+h9t1ikwV4p4Wry3FHOQOPrWlPgIzbCLCgPvyFZhfj8FZqut/dP5PE6g/r5xJyEAUGhemxHvuXCjnd6bMfrV+57k6uVT4vzbLf58EcmZbVPr+tmRlnABO8n891xKK/HKAQ4+FPvz37UNuM1FAlW4ii+S2aK680iReD+ZM7OJohHvXSrp7BuKZW3i8bPS03Yk6mTjfUTA4/s4OV7K0N144CpYjl4LQM4XS2LFcC2hoe69RUa/RayORX6pgomL4Fstj99X8nPQkUEKhw4Aa9mLY+rRnFSp/SMNQ8oJVJSOzftjGqqCm7WVDs5wcY++Pb4cGvxFZCzgKfm52zK3DBFkW6ti3bNtqIbQhA9tiFnQQzeriXbxeTTtdykCkD2l2Ek3zemNn9euIOfQE2k2Cts4nVJkt0Fk007R5Qjkf0ibj2Zkt3uMTAb6e2YLZpHOwYONv45Yg3CneuL8k08oSy8XvIxwXZDZyIfcAJEYlk4kye0r+RZr7WNojBjf9Wo4kuRnmue4kPEbeQm7MlmeUTP2QMFzbkpnTMNsJACeievuLvuunqUvm48op3X+cV0iktOgY7cl9rgvUrMGjeOJdO/cWfua5wJWZB1kVdWOBt60AnDjlJ9oLT72bF0FMJ7qvH+TQB7tyhMOrvJXlmocP/DsUaDU4bcO3/cegDjbIrADrd+8OWMsqSvE+AOi73fqZp1kZYjmf9R4AuLb6y5+p2DUwKDil62Lw0fxE5NhrUDtK6hYASE8Q2CMY9i4+ZnDaTcO/eUnxBXi+Oi4iDmbKS2pf3ex/usHj6saiT8BV4PjnJ8KoR9K//i9QSwMEFAACAAgA+F2GS2p9wY1LAAAAagAAABsAAAB1bml2ZXJzYWwvdW5pdmVyc2FsLnBuZy54bWyzsa/IzVEoSy0qzszPs1Uy1DNQsrfj5bIpKEoty0wtV6gAigEFIUBJoRLINUJwyzNTSjJslczNkZRkpGamZ5TYKpmaW8AF9YFGAgBQSwECAAAUAAIACAD3XYZLFQ6tKGQEAAAHEQAAHQAAAAAAAAABAAAAAAAAAAAAdW5pdmVyc2FsL2NvbW1vbl9tZXNzYWdlcy5sbmdQSwECAAAUAAIACAD3XYZLCH4LIykDAACGDAAAJwAAAAAAAAABAAAAAACfBAAAdW5pdmVyc2FsL2ZsYXNoX3B1Ymxpc2hpbmdfc2V0dGluZ3MueG1sUEsBAgAAFAACAAgA912GS7X8CWS6AgAAVQoAACEAAAAAAAAAAQAAAAAADQgAAHVuaXZlcnNhbC9mbGFzaF9za2luX3NldHRpbmdzLnhtbFBLAQIAABQAAgAIAPddhksqlg9n/gIAAJcLAAAmAAAAAAAAAAEAAAAAAAYLAAB1bml2ZXJzYWwvaHRtbF9wdWJsaXNoaW5nX3NldHRpbmdzLnhtbFBLAQIAABQAAgAIAPddhktocVKRmgEAAB8GAAAfAAAAAAAAAAEAAAAAAEgOAAB1bml2ZXJzYWwvaHRtbF9za2luX3NldHRpbmdzLmpzUEsBAgAAFAACAAgA912GSz08L9HBAAAA5QEAABoAAAAAAAAAAQAAAAAAHxAAAHVuaXZlcnNhbC9pMThuX3ByZXNldHMueG1sUEsBAgAAFAACAAgA912GS5r5lmRrAAAAawAAABwAAAAAAAAAAQAAAAAAGBEAAHVuaXZlcnNhbC9sb2NhbF9zZXR0aW5ncy54bWxQSwECAAAUAAIACABElFdHI7RO+/sCAACwCAAAFAAAAAAAAAABAAAAAAC9EQAAdW5pdmVyc2FsL3BsYXllci54bWxQSwECAAAUAAIACAD3XYZLsIcj9GwBAAD3AgAAKQAAAAAAAAABAAAAAADqFAAAdW5pdmVyc2FsL3NraW5fY3VzdG9taXphdGlvbl9zZXR0aW5ncy54bWxQSwECAAAUAAIACAD4XYZLak81M9kMAADJGQAAFwAAAAAAAAAAAAAAAACdFgAAdW5pdmVyc2FsL3VuaXZlcnNhbC5wbmdQSwECAAAUAAIACAD4XYZLan3BjUsAAABqAAAAGwAAAAAAAAABAAAAAACrIwAAdW5pdmVyc2FsL3VuaXZlcnNhbC5wbmcueG1sUEsFBgAAAAALAAsASQMAAC8kAAAAAA=="/>
  <p:tag name="ISPRING_ULTRA_SCORM_COURSE_ID" val="35ACE85C-E534-43F3-9D23-0C6752E74FD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RESENTATION_TITLE" val="新思想新党章学习十九大党章PPT模板.pptx"/>
  <p:tag name="KSO_WM_DOC_GUID" val="{fceaad93-b7fb-4765-bdae-261a81b607b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剪去同侧角的矩形 2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五边形 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剪去同侧角的矩形 2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五边形 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剪去同侧角的矩形 2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五边形 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剪去同侧角的矩形 2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五边形 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五边形 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剪去同侧角的矩形 2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五边形 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剪去同侧角的矩形 2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五边形 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剪去同侧角的矩形 2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剪去同侧角的矩形 2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五边形 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剪去同侧角的矩形 2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文本框 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Oval 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Oval 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9142114"/>
  <p:tag name="MH_LIBRARY" val="GRAPHIC"/>
  <p:tag name="MH_ORDER" val="五边形 1"/>
</p:tagLst>
</file>

<file path=ppt/theme/theme1.xml><?xml version="1.0" encoding="utf-8"?>
<a:theme xmlns:a="http://schemas.openxmlformats.org/drawingml/2006/main" name="Office 主题​​">
  <a:themeElements>
    <a:clrScheme name="党建">
      <a:dk1>
        <a:srgbClr val="C00000"/>
      </a:dk1>
      <a:lt1>
        <a:srgbClr val="FFFFFF"/>
      </a:lt1>
      <a:dk2>
        <a:srgbClr val="FFFFFF"/>
      </a:dk2>
      <a:lt2>
        <a:srgbClr val="FFFFFF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C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60C0C"/>
      </a:accent1>
      <a:accent2>
        <a:srgbClr val="F65050"/>
      </a:accent2>
      <a:accent3>
        <a:srgbClr val="FC7C7C"/>
      </a:accent3>
      <a:accent4>
        <a:srgbClr val="FE6666"/>
      </a:accent4>
      <a:accent5>
        <a:srgbClr val="EE2222"/>
      </a:accent5>
      <a:accent6>
        <a:srgbClr val="D22828"/>
      </a:accent6>
      <a:hlink>
        <a:srgbClr val="C60C0C"/>
      </a:hlink>
      <a:folHlink>
        <a:srgbClr val="BFBFBF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832</Words>
  <Application>Microsoft Office PowerPoint</Application>
  <PresentationFormat>宽屏</PresentationFormat>
  <Paragraphs>89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方正粗宋简体</vt:lpstr>
      <vt:lpstr>迷你繁启体</vt:lpstr>
      <vt:lpstr>迷你简启体</vt:lpstr>
      <vt:lpstr>微软雅黑</vt:lpstr>
      <vt:lpstr>Arial</vt:lpstr>
      <vt:lpstr>Arial Rounded MT Bold</vt:lpstr>
      <vt:lpstr>Calibri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人物简介</vt:lpstr>
      <vt:lpstr>PowerPoint 演示文稿</vt:lpstr>
      <vt:lpstr>主要事迹</vt:lpstr>
      <vt:lpstr>人物生平</vt:lpstr>
      <vt:lpstr>人物生平</vt:lpstr>
      <vt:lpstr>人物生平</vt:lpstr>
      <vt:lpstr>人物生平</vt:lpstr>
      <vt:lpstr>PowerPoint 演示文稿</vt:lpstr>
      <vt:lpstr>PowerPoint 演示文稿</vt:lpstr>
      <vt:lpstr>思考与感悟</vt:lpstr>
      <vt:lpstr>PowerPoint 演示文稿</vt:lpstr>
      <vt:lpstr>作品分享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7</cp:revision>
  <dcterms:created xsi:type="dcterms:W3CDTF">2017-12-07T13:38:00Z</dcterms:created>
  <dcterms:modified xsi:type="dcterms:W3CDTF">2019-04-02T16:08:11Z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2052-11.1.0.8573</vt:lpwstr>
  </property>
</Properties>
</file>