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68" r:id="rId4"/>
    <p:sldId id="259" r:id="rId5"/>
    <p:sldId id="260" r:id="rId6"/>
    <p:sldId id="266" r:id="rId7"/>
    <p:sldId id="265" r:id="rId8"/>
    <p:sldId id="269" r:id="rId9"/>
    <p:sldId id="267" r:id="rId10"/>
    <p:sldId id="262" r:id="rId11"/>
    <p:sldId id="288" r:id="rId12"/>
    <p:sldId id="286" r:id="rId13"/>
    <p:sldId id="273" r:id="rId14"/>
    <p:sldId id="278" r:id="rId15"/>
    <p:sldId id="279" r:id="rId16"/>
    <p:sldId id="282" r:id="rId17"/>
    <p:sldId id="280" r:id="rId18"/>
    <p:sldId id="281" r:id="rId19"/>
    <p:sldId id="276" r:id="rId20"/>
    <p:sldId id="27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0D19"/>
    <a:srgbClr val="010101"/>
    <a:srgbClr val="D60C19"/>
    <a:srgbClr val="523A21"/>
    <a:srgbClr val="DF0616"/>
    <a:srgbClr val="D7586F"/>
    <a:srgbClr val="CE121B"/>
    <a:srgbClr val="C6141C"/>
    <a:srgbClr val="C9131C"/>
    <a:srgbClr val="C814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43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5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543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458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390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004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374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231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629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188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674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A7A0F-0219-443D-93D8-C97E72DBA3E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5B33F-F05B-42D8-97C7-6E8318F0C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hyperlink" Target="https://baike.baidu.com/item/%E4%BA%BA%E9%80%A0%E5%8D%AB%E6%98%9F" TargetMode="External"/><Relationship Id="rId7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8%92%8B%E8%8B%B1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7%A5%9E%E8%88%9F%E4%B8%83%E5%8F%B7" TargetMode="External"/><Relationship Id="rId13" Type="http://schemas.openxmlformats.org/officeDocument/2006/relationships/image" Target="../media/image32.png"/><Relationship Id="rId3" Type="http://schemas.openxmlformats.org/officeDocument/2006/relationships/hyperlink" Target="https://baike.baidu.com/item/%E4%B8%9C%E6%96%B9%E7%BA%A2" TargetMode="External"/><Relationship Id="rId7" Type="http://schemas.openxmlformats.org/officeDocument/2006/relationships/hyperlink" Target="https://baike.baidu.com/item/%E7%A5%9E%E8%88%9F%E5%85%AD%E5%8F%B7" TargetMode="External"/><Relationship Id="rId12" Type="http://schemas.openxmlformats.org/officeDocument/2006/relationships/hyperlink" Target="https://baike.baidu.com/item/%E5%AB%A6%E5%A8%A5%E4%B8%80%E5%8F%B7%E5%8D%AB%E6%98%9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7%A5%9E%E8%88%9F%E4%BA%94%E5%8F%B7%E8%BD%BD%E4%BA%BA%E9%A3%9E%E8%88%B9" TargetMode="External"/><Relationship Id="rId11" Type="http://schemas.openxmlformats.org/officeDocument/2006/relationships/hyperlink" Target="https://baike.baidu.com/item/%E8%A5%BF%E6%98%8C%E5%8D%AB%E6%98%9F%E5%8F%91%E5%B0%84%E4%B8%AD%E5%BF%83" TargetMode="External"/><Relationship Id="rId5" Type="http://schemas.openxmlformats.org/officeDocument/2006/relationships/hyperlink" Target="https://baike.baidu.com/item/%E8%BF%94%E5%9B%9E%E5%BC%8F%E5%8D%AB%E6%98%9F" TargetMode="External"/><Relationship Id="rId10" Type="http://schemas.openxmlformats.org/officeDocument/2006/relationships/hyperlink" Target="https://baike.baidu.com/item/%E9%95%BF%E5%BE%81%E4%B8%89%E5%8F%B7%E7%94%B2%E8%BF%90%E8%BD%BD%E7%81%AB%E7%AE%AD" TargetMode="External"/><Relationship Id="rId4" Type="http://schemas.openxmlformats.org/officeDocument/2006/relationships/hyperlink" Target="https://baike.baidu.com/item/%E4%BA%BA%E9%80%A0%E5%8D%AB%E6%98%9F" TargetMode="External"/><Relationship Id="rId9" Type="http://schemas.openxmlformats.org/officeDocument/2006/relationships/hyperlink" Target="https://baike.baidu.com/item/%E5%AB%A6%E5%A8%A5%E4%B8%80%E5%8F%B7" TargetMode="External"/><Relationship Id="rId14" Type="http://schemas.microsoft.com/office/2007/relationships/hdphoto" Target="../media/hdphoto10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baike.baidu.com/item/%E4%BA%A4%E9%80%9A%E5%A4%A7%E5%AD%A6" TargetMode="External"/><Relationship Id="rId7" Type="http://schemas.openxmlformats.org/officeDocument/2006/relationships/hyperlink" Target="https://baike.baidu.com/item/%E7%BE%8E%E5%9B%BD%E5%8A%A0%E5%B7%9E%E7%90%86%E5%B7%A5%E5%AD%A6%E9%99%A2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5%86%AF%C2%B7%E5%8D%A1%E9%97%A8" TargetMode="External"/><Relationship Id="rId5" Type="http://schemas.openxmlformats.org/officeDocument/2006/relationships/hyperlink" Target="https://baike.baidu.com/item/%E5%8A%A0%E5%B7%9E%E7%90%86%E5%B7%A5%E5%AD%A6%E9%99%A2" TargetMode="External"/><Relationship Id="rId4" Type="http://schemas.openxmlformats.org/officeDocument/2006/relationships/hyperlink" Target="https://baike.baidu.com/item/%E9%BA%BB%E7%9C%81%E7%90%86%E5%B7%A5%E5%AD%A6%E9%99%A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aike.baidu.com/item/%E8%92%8B%E8%8B%B1/2511157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6106" cy="6858000"/>
          </a:xfrm>
          <a:prstGeom prst="rect">
            <a:avLst/>
          </a:prstGeom>
          <a:effectLst>
            <a:glow rad="127000">
              <a:schemeClr val="accent1"/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58708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8753"/>
            <a:ext cx="1227451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64890" y="254587"/>
            <a:ext cx="892374" cy="849478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4890" y="254588"/>
            <a:ext cx="4940668" cy="849478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3540" y="396180"/>
            <a:ext cx="43120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逆境中相濡以沫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94995" y="1407407"/>
            <a:ext cx="41290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1950</a:t>
            </a:r>
            <a:r>
              <a:rPr lang="zh-CN" altLang="en-US" sz="2400" smtClean="0"/>
              <a:t>年钱学森提出回国，却遭到美国海军部副部长的极力阻拦。他们软硬兼施，以莫须有的罪名将钱学森抓进了监狱，并软禁了长达五年之久。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1073551" y="4021039"/>
            <a:ext cx="457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五年时间并没有消磨掉钱学森和蒋英夫妇回国的意志。在这灰暗的时光里，钱学森常常吹一支竹笛，蒋英弹奏吉他，看似并不和谐的两种乐器，却是钱学森夫妇</a:t>
            </a:r>
            <a:r>
              <a:rPr lang="zh-CN" altLang="en-US" sz="2400"/>
              <a:t>俩</a:t>
            </a:r>
            <a:r>
              <a:rPr lang="zh-CN" altLang="en-US" sz="2400" smtClean="0"/>
              <a:t>精神的共鸣。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19078" y="562594"/>
            <a:ext cx="4468010" cy="6081952"/>
          </a:xfrm>
          <a:prstGeom prst="rect">
            <a:avLst/>
          </a:prstGeom>
          <a:effectLst>
            <a:softEdge rad="177800"/>
          </a:effectLst>
        </p:spPr>
      </p:pic>
    </p:spTree>
    <p:extLst>
      <p:ext uri="{BB962C8B-B14F-4D97-AF65-F5344CB8AC3E}">
        <p14:creationId xmlns:p14="http://schemas.microsoft.com/office/powerpoint/2010/main" val="118628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8753"/>
            <a:ext cx="1227451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64890" y="254587"/>
            <a:ext cx="892374" cy="849478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4890" y="254588"/>
            <a:ext cx="4940668" cy="849478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3540" y="396180"/>
            <a:ext cx="43120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逆境中相濡以沫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994" y="396180"/>
            <a:ext cx="3673824" cy="5014912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894"/>
                    </a14:imgEffect>
                    <a14:imgEffect>
                      <a14:saturation sat="84000"/>
                    </a14:imgEffect>
                  </a14:imgLayer>
                </a14:imgProps>
              </a:ext>
            </a:extLst>
          </a:blip>
          <a:srcRect l="8881" t="1978" r="8387" b="2858"/>
          <a:stretch/>
        </p:blipFill>
        <p:spPr>
          <a:xfrm>
            <a:off x="3922515" y="1104065"/>
            <a:ext cx="4586287" cy="4686300"/>
          </a:xfrm>
          <a:prstGeom prst="rect">
            <a:avLst/>
          </a:prstGeom>
          <a:effectLst>
            <a:softEdge rad="419100"/>
          </a:effectLst>
        </p:spPr>
      </p:pic>
      <p:sp>
        <p:nvSpPr>
          <p:cNvPr id="6" name="文本框 5"/>
          <p:cNvSpPr txBox="1"/>
          <p:nvPr/>
        </p:nvSpPr>
        <p:spPr>
          <a:xfrm>
            <a:off x="558405" y="1991855"/>
            <a:ext cx="33641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accent5">
                    <a:lumMod val="75000"/>
                  </a:schemeClr>
                </a:solidFill>
              </a:rPr>
              <a:t>被软禁的五年，钱学森并没有意志消沉，而是钻研学术，甚至在全新的领域取得了重大突破。</a:t>
            </a:r>
            <a:endParaRPr lang="zh-CN" altLang="en-US" sz="240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13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8753"/>
            <a:ext cx="1227451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64890" y="254587"/>
            <a:ext cx="892374" cy="849478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4890" y="254588"/>
            <a:ext cx="4940668" cy="849478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3540" y="396180"/>
            <a:ext cx="43120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逆境中相濡以沫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411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3540" y="1245657"/>
            <a:ext cx="5052700" cy="297465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17065" y="4546416"/>
            <a:ext cx="4829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D50D19"/>
                </a:solidFill>
              </a:rPr>
              <a:t>“学成必回，报销祖国”</a:t>
            </a:r>
            <a:endParaRPr lang="en-US" altLang="zh-CN" sz="3600" smtClean="0">
              <a:solidFill>
                <a:srgbClr val="D50D19"/>
              </a:solidFill>
            </a:endParaRPr>
          </a:p>
          <a:p>
            <a:r>
              <a:rPr lang="en-US" altLang="zh-CN" sz="3600" smtClean="0">
                <a:solidFill>
                  <a:srgbClr val="D50D19"/>
                </a:solidFill>
              </a:rPr>
              <a:t>                      </a:t>
            </a:r>
            <a:r>
              <a:rPr lang="en-US" altLang="zh-CN" sz="2400" smtClean="0">
                <a:solidFill>
                  <a:srgbClr val="D50D19"/>
                </a:solidFill>
              </a:rPr>
              <a:t>——</a:t>
            </a:r>
            <a:r>
              <a:rPr lang="zh-CN" altLang="en-US" sz="2400">
                <a:solidFill>
                  <a:srgbClr val="D50D19"/>
                </a:solidFill>
              </a:rPr>
              <a:t>学</a:t>
            </a:r>
            <a:r>
              <a:rPr lang="zh-CN" altLang="en-US" sz="2400" smtClean="0">
                <a:solidFill>
                  <a:srgbClr val="D50D19"/>
                </a:solidFill>
              </a:rPr>
              <a:t>习强国</a:t>
            </a:r>
            <a:endParaRPr lang="zh-CN" altLang="en-US" sz="2400">
              <a:solidFill>
                <a:srgbClr val="D50D19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4354" y="480795"/>
            <a:ext cx="3538611" cy="4708277"/>
          </a:xfrm>
          <a:prstGeom prst="rect">
            <a:avLst/>
          </a:prstGeom>
          <a:effectLst>
            <a:softEdge rad="215900"/>
          </a:effectLst>
        </p:spPr>
      </p:pic>
      <p:sp>
        <p:nvSpPr>
          <p:cNvPr id="13" name="文本框 12"/>
          <p:cNvSpPr txBox="1"/>
          <p:nvPr/>
        </p:nvSpPr>
        <p:spPr>
          <a:xfrm>
            <a:off x="7420590" y="5352828"/>
            <a:ext cx="3386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1955</a:t>
            </a:r>
            <a:r>
              <a:rPr lang="zh-CN" altLang="en-US" smtClean="0"/>
              <a:t>年，钱学森夫妇乘“克利夫兰”号回国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88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5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4890" y="254587"/>
            <a:ext cx="892374" cy="849478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7264" y="325383"/>
            <a:ext cx="49071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科学艺术的相辅相成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4890" y="254587"/>
            <a:ext cx="5692973" cy="849478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875" y="1502567"/>
            <a:ext cx="45100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在钱学森的努力带领下，</a:t>
            </a:r>
            <a:r>
              <a:rPr lang="en-US" altLang="zh-CN" sz="2400">
                <a:solidFill>
                  <a:srgbClr val="333333"/>
                </a:solidFill>
                <a:latin typeface="arial" panose="020B0604020202020204" pitchFamily="34" charset="0"/>
              </a:rPr>
              <a:t>1964</a:t>
            </a:r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2400">
                <a:solidFill>
                  <a:srgbClr val="333333"/>
                </a:solidFill>
                <a:latin typeface="arial" panose="020B0604020202020204" pitchFamily="34" charset="0"/>
              </a:rPr>
              <a:t>10</a:t>
            </a:r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2400">
                <a:solidFill>
                  <a:srgbClr val="333333"/>
                </a:solidFill>
                <a:latin typeface="arial" panose="020B0604020202020204" pitchFamily="34" charset="0"/>
              </a:rPr>
              <a:t>16</a:t>
            </a:r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日中国第一颗原子弹爆炸成功，</a:t>
            </a:r>
            <a:r>
              <a:rPr lang="en-US" altLang="zh-CN" sz="2400">
                <a:solidFill>
                  <a:srgbClr val="333333"/>
                </a:solidFill>
                <a:latin typeface="arial" panose="020B0604020202020204" pitchFamily="34" charset="0"/>
              </a:rPr>
              <a:t>1967</a:t>
            </a:r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2400">
                <a:solidFill>
                  <a:srgbClr val="333333"/>
                </a:solidFill>
                <a:latin typeface="arial" panose="020B0604020202020204" pitchFamily="34" charset="0"/>
              </a:rPr>
              <a:t>6</a:t>
            </a:r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2400">
                <a:solidFill>
                  <a:srgbClr val="333333"/>
                </a:solidFill>
                <a:latin typeface="arial" panose="020B0604020202020204" pitchFamily="34" charset="0"/>
              </a:rPr>
              <a:t>17</a:t>
            </a:r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日中国第一颗氢弹空爆试验成功，</a:t>
            </a:r>
            <a:r>
              <a:rPr lang="en-US" altLang="zh-CN" sz="2400">
                <a:solidFill>
                  <a:srgbClr val="333333"/>
                </a:solidFill>
                <a:latin typeface="arial" panose="020B0604020202020204" pitchFamily="34" charset="0"/>
              </a:rPr>
              <a:t>1970</a:t>
            </a:r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2400">
                <a:solidFill>
                  <a:srgbClr val="333333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2400">
                <a:solidFill>
                  <a:srgbClr val="333333"/>
                </a:solidFill>
                <a:latin typeface="arial" panose="020B0604020202020204" pitchFamily="34" charset="0"/>
              </a:rPr>
              <a:t>24</a:t>
            </a:r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日中国第一颗</a:t>
            </a:r>
            <a:r>
              <a:rPr lang="zh-CN" altLang="en-US" sz="2400">
                <a:solidFill>
                  <a:srgbClr val="136EC2"/>
                </a:solidFill>
                <a:latin typeface="arial" panose="020B0604020202020204" pitchFamily="34" charset="0"/>
                <a:hlinkClick r:id="rId3"/>
              </a:rPr>
              <a:t>人造卫星</a:t>
            </a:r>
            <a:r>
              <a:rPr lang="zh-CN" altLang="en-US" sz="2400">
                <a:solidFill>
                  <a:srgbClr val="333333"/>
                </a:solidFill>
                <a:latin typeface="arial" panose="020B0604020202020204" pitchFamily="34" charset="0"/>
              </a:rPr>
              <a:t>发射成功。</a:t>
            </a:r>
            <a:endParaRPr lang="zh-CN" altLang="en-US" sz="24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0000"/>
                    </a14:imgEffect>
                    <a14:imgEffect>
                      <a14:colorTemperature colorTemp="6200"/>
                    </a14:imgEffect>
                    <a14:imgEffect>
                      <a14:saturation sat="940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 l="2687" b="5202"/>
          <a:stretch/>
        </p:blipFill>
        <p:spPr>
          <a:xfrm>
            <a:off x="6900862" y="-10291"/>
            <a:ext cx="5291137" cy="3425003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/>
          <a:srcRect t="5092" r="4306" b="5362"/>
          <a:stretch/>
        </p:blipFill>
        <p:spPr>
          <a:xfrm>
            <a:off x="3162863" y="3669299"/>
            <a:ext cx="4861025" cy="2815068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colorTemperature colorTemp="8690"/>
                    </a14:imgEffect>
                    <a14:imgEffect>
                      <a14:saturation sat="7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23888" y="1104065"/>
            <a:ext cx="3248025" cy="485775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74621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4890" y="254587"/>
            <a:ext cx="892374" cy="849478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7264" y="325383"/>
            <a:ext cx="49071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科学艺术的相辅相成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4890" y="254587"/>
            <a:ext cx="5692973" cy="849478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867" y="1880229"/>
            <a:ext cx="6744133" cy="42036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11077" y="2090172"/>
            <a:ext cx="47291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arial" panose="020B0604020202020204" pitchFamily="34" charset="0"/>
              </a:rPr>
              <a:t>为了照顾钱学森的工作与生活，领导安排蒋英先后在中央音乐学院声乐系、歌剧系担任领导并任教</a:t>
            </a:r>
            <a:r>
              <a:rPr lang="zh-CN" altLang="en-US" sz="2400" smtClean="0">
                <a:solidFill>
                  <a:srgbClr val="002060"/>
                </a:solidFill>
                <a:latin typeface="arial" panose="020B0604020202020204" pitchFamily="34" charset="0"/>
              </a:rPr>
              <a:t>。</a:t>
            </a:r>
            <a:endParaRPr lang="en-US" altLang="zh-CN" sz="240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r>
              <a:rPr lang="zh-CN" altLang="en-US" sz="2400" smtClean="0">
                <a:solidFill>
                  <a:srgbClr val="002060"/>
                </a:solidFill>
                <a:latin typeface="arial" panose="020B0604020202020204" pitchFamily="34" charset="0"/>
              </a:rPr>
              <a:t>蒋</a:t>
            </a:r>
            <a:r>
              <a:rPr lang="zh-CN" altLang="en-US" sz="2400">
                <a:solidFill>
                  <a:srgbClr val="002060"/>
                </a:solidFill>
                <a:latin typeface="arial" panose="020B0604020202020204" pitchFamily="34" charset="0"/>
              </a:rPr>
              <a:t>英只好放弃自己最喜爱的舞台生涯，用自己的全部心血培养学生。</a:t>
            </a:r>
            <a:endParaRPr lang="zh-CN" altLang="en-US" sz="24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62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4890" y="254587"/>
            <a:ext cx="892374" cy="849478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7264" y="325383"/>
            <a:ext cx="49071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科学艺术的相辅相成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4890" y="254587"/>
            <a:ext cx="5692973" cy="849478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077" y="1951671"/>
            <a:ext cx="49181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arial" panose="020B0604020202020204" pitchFamily="34" charset="0"/>
              </a:rPr>
              <a:t>蒋英是女高音歌唱家，她与钱学森的专业相差很远，但正是由于她为钱学森介绍了音乐艺术，使钱学森丰富了对世界的深刻认识，学会了广阔的思维方法</a:t>
            </a:r>
            <a:r>
              <a:rPr lang="zh-CN" altLang="en-US" sz="2400" smtClean="0">
                <a:latin typeface="arial" panose="020B0604020202020204" pitchFamily="34" charset="0"/>
              </a:rPr>
              <a:t>。</a:t>
            </a:r>
            <a:r>
              <a:rPr lang="zh-CN" altLang="en-US" sz="2400">
                <a:latin typeface="arial" panose="020B0604020202020204" pitchFamily="34" charset="0"/>
              </a:rPr>
              <a:t> 钱学森爱好音乐，尤其是在</a:t>
            </a:r>
            <a:r>
              <a:rPr lang="zh-CN" altLang="en-US" sz="2400">
                <a:latin typeface="arial" panose="020B0604020202020204" pitchFamily="34" charset="0"/>
                <a:hlinkClick r:id="rId3"/>
              </a:rPr>
              <a:t>蒋英</a:t>
            </a:r>
            <a:r>
              <a:rPr lang="zh-CN" altLang="en-US" sz="2400">
                <a:latin typeface="arial" panose="020B0604020202020204" pitchFamily="34" charset="0"/>
              </a:rPr>
              <a:t>的艺术熏陶下，他对音乐艺术有了更深沉的感悟，也给他的科学事业增添了无比的色彩。</a:t>
            </a:r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72000"/>
                    </a14:imgEffect>
                  </a14:imgLayer>
                </a14:imgProps>
              </a:ext>
            </a:extLst>
          </a:blip>
          <a:srcRect r="703" b="11672"/>
          <a:stretch/>
        </p:blipFill>
        <p:spPr>
          <a:xfrm>
            <a:off x="5614988" y="1358653"/>
            <a:ext cx="6200775" cy="3799136"/>
          </a:xfrm>
          <a:prstGeom prst="rect">
            <a:avLst/>
          </a:prstGeom>
          <a:effectLst>
            <a:reflection stA="90000" endPos="65000" dist="50800" dir="5400000" sy="-100000" algn="bl" rotWithShape="0"/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32661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4890" y="254587"/>
            <a:ext cx="892374" cy="849478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7264" y="325383"/>
            <a:ext cx="49071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科学艺术的相辅相成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4890" y="254587"/>
            <a:ext cx="5692973" cy="849478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711" y="2615472"/>
            <a:ext cx="9020176" cy="195652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96964" y="4514851"/>
            <a:ext cx="1232000" cy="14573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35351" y="1215298"/>
            <a:ext cx="1232000" cy="14573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69737" y="4543426"/>
            <a:ext cx="1232000" cy="14573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75514" y="1158148"/>
            <a:ext cx="1232000" cy="14573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228849" y="4824710"/>
            <a:ext cx="785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悠</a:t>
            </a:r>
            <a:r>
              <a:rPr lang="zh-CN" altLang="en-US" b="1" smtClean="0">
                <a:solidFill>
                  <a:schemeClr val="bg1"/>
                </a:solidFill>
              </a:rPr>
              <a:t>悠青梅竹马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87366" y="1626399"/>
            <a:ext cx="1127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执子之</a:t>
            </a:r>
            <a:r>
              <a:rPr lang="zh-CN" altLang="en-US" b="1" smtClean="0">
                <a:solidFill>
                  <a:schemeClr val="bg1"/>
                </a:solidFill>
              </a:rPr>
              <a:t>手，与子偕老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21752" y="4920347"/>
            <a:ext cx="1127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</a:rPr>
              <a:t>逆境中的相濡以沫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79545" y="1520771"/>
            <a:ext cx="1127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</a:rPr>
              <a:t>科学与艺术的相辅相成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63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13"/>
            <a:ext cx="1227451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4890" y="254587"/>
            <a:ext cx="892374" cy="849478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7264" y="325383"/>
            <a:ext cx="49071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科学艺术的相辅相成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4890" y="254587"/>
            <a:ext cx="5692973" cy="849478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5037" y="1395412"/>
            <a:ext cx="5849893" cy="404812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57264" y="1899486"/>
            <a:ext cx="41433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accent6">
                    <a:lumMod val="50000"/>
                  </a:schemeClr>
                </a:solidFill>
              </a:rPr>
              <a:t>我们国家可以缺少蒋英这样的歌唱家，但不能缺少像钱学森这样的科学家，我愿意为此做出牺牲。</a:t>
            </a:r>
            <a:endParaRPr lang="en-US" altLang="zh-CN" sz="240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2400" smtClean="0">
                <a:solidFill>
                  <a:srgbClr val="D60C19"/>
                </a:solidFill>
              </a:rPr>
              <a:t>“这不是遗憾，这叫光荣”</a:t>
            </a:r>
            <a:r>
              <a:rPr lang="zh-CN" altLang="en-US" sz="2400" smtClean="0">
                <a:solidFill>
                  <a:schemeClr val="accent6">
                    <a:lumMod val="50000"/>
                  </a:schemeClr>
                </a:solidFill>
              </a:rPr>
              <a:t>。</a:t>
            </a:r>
            <a:endParaRPr lang="zh-CN" altLang="en-US" sz="240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58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4890" y="254587"/>
            <a:ext cx="892374" cy="849478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5568" y="319962"/>
            <a:ext cx="464224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家</a:t>
            </a:r>
            <a:r>
              <a:rPr lang="zh-CN" altLang="en-US" sz="400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国情怀薪火相传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4890" y="254587"/>
            <a:ext cx="5435798" cy="869572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077" y="139032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1970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4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24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日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21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时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31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分，中国“</a:t>
            </a:r>
            <a:r>
              <a:rPr lang="zh-CN" altLang="en-US" smtClean="0">
                <a:solidFill>
                  <a:srgbClr val="136EC2"/>
                </a:solidFill>
                <a:latin typeface="arial" panose="020B0604020202020204" pitchFamily="34" charset="0"/>
                <a:hlinkClick r:id="rId3"/>
              </a:rPr>
              <a:t>东方红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”一号飞向太空。这是中国发射的第一颗</a:t>
            </a:r>
            <a:r>
              <a:rPr lang="zh-CN" altLang="en-US" smtClean="0">
                <a:solidFill>
                  <a:srgbClr val="136EC2"/>
                </a:solidFill>
                <a:latin typeface="arial" panose="020B0604020202020204" pitchFamily="34" charset="0"/>
                <a:hlinkClick r:id="rId4"/>
              </a:rPr>
              <a:t>人造卫星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1077" y="230281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1987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8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月，中国</a:t>
            </a:r>
            <a:r>
              <a:rPr lang="zh-CN" altLang="en-US">
                <a:solidFill>
                  <a:srgbClr val="136EC2"/>
                </a:solidFill>
                <a:latin typeface="arial" panose="020B0604020202020204" pitchFamily="34" charset="0"/>
                <a:hlinkClick r:id="rId5"/>
              </a:rPr>
              <a:t>返回式卫星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为法国搭载试验装置。这是中国打入世界航天市场的首次尝试。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1077" y="305248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2003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10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15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日，</a:t>
            </a:r>
            <a:r>
              <a:rPr lang="zh-CN" altLang="en-US" smtClean="0">
                <a:solidFill>
                  <a:srgbClr val="136EC2"/>
                </a:solidFill>
                <a:latin typeface="arial" panose="020B0604020202020204" pitchFamily="34" charset="0"/>
                <a:hlinkClick r:id="rId6"/>
              </a:rPr>
              <a:t>神舟五号载人飞船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升空；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2005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10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12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日，</a:t>
            </a:r>
            <a:r>
              <a:rPr lang="zh-CN" altLang="en-US" smtClean="0">
                <a:solidFill>
                  <a:srgbClr val="136EC2"/>
                </a:solidFill>
                <a:latin typeface="arial" panose="020B0604020202020204" pitchFamily="34" charset="0"/>
                <a:hlinkClick r:id="rId7"/>
              </a:rPr>
              <a:t>神舟六号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搭载费俊龙，聂海胜两名航天员升空。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2008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9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25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日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21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点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10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分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04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秒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988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毫秒</a:t>
            </a:r>
            <a:r>
              <a:rPr lang="zh-CN" altLang="en-US" smtClean="0">
                <a:solidFill>
                  <a:srgbClr val="136EC2"/>
                </a:solidFill>
                <a:latin typeface="arial" panose="020B0604020202020204" pitchFamily="34" charset="0"/>
                <a:hlinkClick r:id="rId8"/>
              </a:rPr>
              <a:t>神舟七号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搭载翟志刚，景海鹏，刘伯明三名航天员升空。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1077" y="435615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2007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10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24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日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18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时</a:t>
            </a:r>
            <a:r>
              <a:rPr lang="en-US" altLang="zh-CN" smtClean="0">
                <a:solidFill>
                  <a:srgbClr val="333333"/>
                </a:solidFill>
                <a:latin typeface="arial" panose="020B0604020202020204" pitchFamily="34" charset="0"/>
              </a:rPr>
              <a:t>05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分，搭载着中国首颗探月卫星</a:t>
            </a:r>
            <a:r>
              <a:rPr lang="zh-CN" altLang="en-US" smtClean="0">
                <a:solidFill>
                  <a:srgbClr val="136EC2"/>
                </a:solidFill>
                <a:latin typeface="arial" panose="020B0604020202020204" pitchFamily="34" charset="0"/>
                <a:hlinkClick r:id="rId9"/>
              </a:rPr>
              <a:t>嫦娥一号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的</a:t>
            </a:r>
            <a:r>
              <a:rPr lang="zh-CN" altLang="en-US" smtClean="0">
                <a:solidFill>
                  <a:srgbClr val="136EC2"/>
                </a:solidFill>
                <a:latin typeface="arial" panose="020B0604020202020204" pitchFamily="34" charset="0"/>
                <a:hlinkClick r:id="rId10"/>
              </a:rPr>
              <a:t>长征三号甲运载火箭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在</a:t>
            </a:r>
            <a:r>
              <a:rPr lang="zh-CN" altLang="en-US" smtClean="0">
                <a:solidFill>
                  <a:srgbClr val="136EC2"/>
                </a:solidFill>
                <a:latin typeface="arial" panose="020B0604020202020204" pitchFamily="34" charset="0"/>
                <a:hlinkClick r:id="rId11"/>
              </a:rPr>
              <a:t>西昌卫星发射中心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三号塔架点火成功发射。</a:t>
            </a:r>
          </a:p>
          <a:p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1077" y="55279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2010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10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1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日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18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时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59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分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57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秒，</a:t>
            </a:r>
            <a:r>
              <a:rPr lang="zh-CN" altLang="en-US">
                <a:solidFill>
                  <a:srgbClr val="136EC2"/>
                </a:solidFill>
                <a:latin typeface="arial" panose="020B0604020202020204" pitchFamily="34" charset="0"/>
                <a:hlinkClick r:id="rId12"/>
              </a:rPr>
              <a:t>嫦娥一号卫星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的姐妹星嫦娥二号，在西昌卫星发射中心发射升空，并获得了圆满成功。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6741"/>
                    </a14:imgEffect>
                    <a14:imgEffect>
                      <a14:saturation sat="9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73918" y="1264236"/>
            <a:ext cx="3333750" cy="4410075"/>
          </a:xfrm>
          <a:prstGeom prst="rect">
            <a:avLst/>
          </a:prstGeom>
          <a:effectLst>
            <a:softEdge rad="177800"/>
          </a:effectLst>
        </p:spPr>
      </p:pic>
    </p:spTree>
    <p:extLst>
      <p:ext uri="{BB962C8B-B14F-4D97-AF65-F5344CB8AC3E}">
        <p14:creationId xmlns:p14="http://schemas.microsoft.com/office/powerpoint/2010/main" val="96112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9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7" y="-304800"/>
            <a:ext cx="1227451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47701" y="2809012"/>
            <a:ext cx="55530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浩瀚宇宙，发展航天事业，建设航天强国，是我们不懈追求的航天梦。经过几代航天人的接续奋斗，我国航天事业创造了以“两弹一星”、载人航天、月球探测为代表的辉煌成就，走出了一条自力更生、自主创新的发展道路，积淀了深厚博大的航天精神。设立“中国航天日”，就是要铭记历史、传承精神，激发全民尤其是青少年崇尚科学、探索未知、敢于创新的热情，为实现中华民族伟大复兴的中国梦凝聚强大力量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568" y="600075"/>
            <a:ext cx="4222722" cy="5071259"/>
          </a:xfrm>
          <a:prstGeom prst="rect">
            <a:avLst/>
          </a:prstGeom>
          <a:effectLst>
            <a:softEdge rad="203200"/>
          </a:effectLst>
        </p:spPr>
      </p:pic>
      <p:sp>
        <p:nvSpPr>
          <p:cNvPr id="5" name="文本框 4"/>
          <p:cNvSpPr txBox="1"/>
          <p:nvPr/>
        </p:nvSpPr>
        <p:spPr>
          <a:xfrm>
            <a:off x="647701" y="1785938"/>
            <a:ext cx="42148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2016</a:t>
            </a:r>
            <a:r>
              <a:rPr lang="zh-CN" altLang="en-US" sz="2400" smtClean="0"/>
              <a:t>年</a:t>
            </a:r>
            <a:r>
              <a:rPr lang="en-US" altLang="zh-CN" sz="2400" smtClean="0"/>
              <a:t>4</a:t>
            </a:r>
            <a:r>
              <a:rPr lang="zh-CN" altLang="en-US" sz="2400" smtClean="0"/>
              <a:t>月</a:t>
            </a:r>
            <a:r>
              <a:rPr lang="en-US" altLang="zh-CN" sz="2400" smtClean="0"/>
              <a:t>24</a:t>
            </a:r>
            <a:r>
              <a:rPr lang="zh-CN" altLang="en-US" sz="2400" smtClean="0"/>
              <a:t>日</a:t>
            </a:r>
            <a:r>
              <a:rPr lang="en-US" altLang="zh-CN" sz="2400" smtClean="0"/>
              <a:t>——</a:t>
            </a:r>
          </a:p>
          <a:p>
            <a:r>
              <a:rPr lang="zh-CN" altLang="en-US" sz="2400" smtClean="0"/>
              <a:t>为中国首个航天日</a:t>
            </a:r>
            <a:endParaRPr lang="zh-CN" altLang="en-US" sz="2400"/>
          </a:p>
        </p:txBody>
      </p:sp>
      <p:sp>
        <p:nvSpPr>
          <p:cNvPr id="9" name="圆角矩形 8"/>
          <p:cNvSpPr/>
          <p:nvPr/>
        </p:nvSpPr>
        <p:spPr>
          <a:xfrm>
            <a:off x="64890" y="254587"/>
            <a:ext cx="892374" cy="849478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5568" y="319962"/>
            <a:ext cx="464224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家</a:t>
            </a:r>
            <a:r>
              <a:rPr lang="zh-CN" altLang="en-US" sz="400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国情怀薪火相传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4890" y="254587"/>
            <a:ext cx="5435798" cy="869572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18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2703" t="10158" r="18974" b="-908"/>
          <a:stretch/>
        </p:blipFill>
        <p:spPr>
          <a:xfrm>
            <a:off x="85416" y="1502421"/>
            <a:ext cx="2690192" cy="4656086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0341" y="1415910"/>
            <a:ext cx="3083497" cy="4634821"/>
          </a:xfrm>
          <a:prstGeom prst="rect">
            <a:avLst/>
          </a:prstGeom>
          <a:effectLst>
            <a:reflection blurRad="152400" stA="45000" endPos="65000" dist="50800" dir="5400000" sy="-100000" algn="bl" rotWithShape="0"/>
            <a:softEdge rad="317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25000"/>
                    </a14:imgEffect>
                    <a14:imgEffect>
                      <a14:colorTemperature colorTemp="7888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08130" y="-880467"/>
            <a:ext cx="5920820" cy="6931198"/>
          </a:xfrm>
          <a:prstGeom prst="rect">
            <a:avLst/>
          </a:prstGeom>
          <a:ln>
            <a:gradFill>
              <a:gsLst>
                <a:gs pos="2600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reflection endPos="3000" dist="50800" dir="5400000" sy="-100000" algn="bl" rotWithShape="0"/>
            <a:softEdge rad="1117600"/>
          </a:effectLst>
        </p:spPr>
      </p:pic>
      <p:sp>
        <p:nvSpPr>
          <p:cNvPr id="10" name="矩形 9"/>
          <p:cNvSpPr/>
          <p:nvPr/>
        </p:nvSpPr>
        <p:spPr>
          <a:xfrm>
            <a:off x="2074594" y="1188113"/>
            <a:ext cx="812532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7586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科学与艺术的完美联合</a:t>
            </a:r>
            <a:endParaRPr lang="en-US" altLang="zh-CN" sz="5400" b="1" smtClean="0">
              <a:ln w="9525">
                <a:solidFill>
                  <a:schemeClr val="bg1"/>
                </a:solidFill>
                <a:prstDash val="solid"/>
              </a:ln>
              <a:solidFill>
                <a:srgbClr val="D7586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altLang="zh-CN" sz="54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7586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——</a:t>
            </a:r>
            <a:r>
              <a:rPr lang="zh-CN" altLang="en-US" sz="54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7586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像极了爱情</a:t>
            </a:r>
            <a:endParaRPr lang="en-US" altLang="zh-CN" sz="5400" b="1" smtClean="0">
              <a:ln w="9525">
                <a:solidFill>
                  <a:schemeClr val="bg1"/>
                </a:solidFill>
                <a:prstDash val="solid"/>
              </a:ln>
              <a:solidFill>
                <a:srgbClr val="D7586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91270" y="3489057"/>
            <a:ext cx="4722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rgbClr val="002060"/>
                </a:solidFill>
              </a:rPr>
              <a:t>By-</a:t>
            </a:r>
            <a:r>
              <a:rPr lang="zh-CN" altLang="en-US" sz="2000" smtClean="0">
                <a:solidFill>
                  <a:srgbClr val="002060"/>
                </a:solidFill>
              </a:rPr>
              <a:t>经</a:t>
            </a:r>
            <a:r>
              <a:rPr lang="zh-CN" altLang="en-US" sz="2000">
                <a:solidFill>
                  <a:srgbClr val="002060"/>
                </a:solidFill>
              </a:rPr>
              <a:t>管学</a:t>
            </a:r>
            <a:r>
              <a:rPr lang="zh-CN" altLang="en-US" sz="2000" smtClean="0">
                <a:solidFill>
                  <a:srgbClr val="002060"/>
                </a:solidFill>
              </a:rPr>
              <a:t>院 硕士第一党支部</a:t>
            </a:r>
            <a:r>
              <a:rPr lang="en-US" altLang="zh-CN" sz="2000" smtClean="0">
                <a:solidFill>
                  <a:srgbClr val="002060"/>
                </a:solidFill>
              </a:rPr>
              <a:t>——</a:t>
            </a:r>
            <a:r>
              <a:rPr lang="zh-CN" altLang="en-US" sz="2000" smtClean="0">
                <a:solidFill>
                  <a:srgbClr val="002060"/>
                </a:solidFill>
              </a:rPr>
              <a:t>刘明玉</a:t>
            </a:r>
            <a:endParaRPr lang="zh-CN" altLang="en-US" sz="2000">
              <a:solidFill>
                <a:srgbClr val="00206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7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05" y="1"/>
            <a:ext cx="1415810" cy="1299487"/>
          </a:xfrm>
          <a:prstGeom prst="rect">
            <a:avLst/>
          </a:prstGeom>
          <a:solidFill>
            <a:schemeClr val="bg1"/>
          </a:solidFill>
          <a:effectLst>
            <a:softEdge rad="190500"/>
          </a:effectLst>
        </p:spPr>
      </p:pic>
    </p:spTree>
    <p:extLst>
      <p:ext uri="{BB962C8B-B14F-4D97-AF65-F5344CB8AC3E}">
        <p14:creationId xmlns:p14="http://schemas.microsoft.com/office/powerpoint/2010/main" val="278067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219"/>
            <a:ext cx="12387263" cy="699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53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7641" y="1460623"/>
            <a:ext cx="3371850" cy="4857750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638" y="2287128"/>
            <a:ext cx="6043839" cy="3204740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5" name="矩形 4"/>
          <p:cNvSpPr/>
          <p:nvPr/>
        </p:nvSpPr>
        <p:spPr>
          <a:xfrm>
            <a:off x="6663377" y="62683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b="1" spc="50">
                <a:ln w="0"/>
                <a:solidFill>
                  <a:srgbClr val="C6141C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中国最杰出的女声乐教育家</a:t>
            </a:r>
            <a:endParaRPr lang="en-US" altLang="zh-CN" b="1" spc="50">
              <a:ln w="0"/>
              <a:solidFill>
                <a:srgbClr val="C6141C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algn="ctr"/>
            <a:r>
              <a:rPr lang="zh-CN" altLang="en-US" b="1" spc="50">
                <a:ln w="0"/>
                <a:solidFill>
                  <a:srgbClr val="C6141C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享誉世界的女高音歌唱</a:t>
            </a:r>
            <a:r>
              <a:rPr lang="zh-CN" altLang="en-US" b="1" spc="50" smtClean="0">
                <a:ln w="0"/>
                <a:solidFill>
                  <a:srgbClr val="C6141C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家</a:t>
            </a:r>
            <a:endParaRPr lang="en-US" altLang="zh-CN" b="1" spc="50" smtClean="0">
              <a:ln w="0"/>
              <a:solidFill>
                <a:srgbClr val="C6141C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algn="ctr"/>
            <a:endParaRPr lang="zh-CN" altLang="en-US" b="1" spc="50">
              <a:ln w="0"/>
              <a:solidFill>
                <a:srgbClr val="C6141C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558" y="131558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b="1" spc="50">
                <a:ln w="0"/>
                <a:solidFill>
                  <a:srgbClr val="C6141C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“中国航天之父”“中国导弹之父”“中国自动化控制之父”和“火箭之王”</a:t>
            </a:r>
          </a:p>
        </p:txBody>
      </p:sp>
    </p:spTree>
    <p:extLst>
      <p:ext uri="{BB962C8B-B14F-4D97-AF65-F5344CB8AC3E}">
        <p14:creationId xmlns:p14="http://schemas.microsoft.com/office/powerpoint/2010/main" val="38733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733623"/>
            <a:ext cx="591915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zh-CN" altLang="en-US" sz="2400" b="1" cap="none" spc="50">
              <a:ln w="0"/>
              <a:solidFill>
                <a:srgbClr val="C6141C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-1" r="-643" b="10203"/>
          <a:stretch/>
        </p:blipFill>
        <p:spPr>
          <a:xfrm>
            <a:off x="6981618" y="1568619"/>
            <a:ext cx="3711435" cy="5021272"/>
          </a:xfrm>
          <a:prstGeom prst="rect">
            <a:avLst/>
          </a:prstGeom>
          <a:effectLst>
            <a:outerShdw blurRad="584200" dist="50800" dir="5400000" algn="ctr" rotWithShape="0">
              <a:srgbClr val="000000">
                <a:alpha val="0"/>
              </a:srgbClr>
            </a:outerShdw>
            <a:reflection endPos="0" dist="50800" dir="5400000" sy="-100000" algn="bl" rotWithShape="0"/>
            <a:softEdge rad="4572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691" y="1792870"/>
            <a:ext cx="3235509" cy="4871647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2" name="矩形 1"/>
          <p:cNvSpPr/>
          <p:nvPr/>
        </p:nvSpPr>
        <p:spPr>
          <a:xfrm>
            <a:off x="7203144" y="687456"/>
            <a:ext cx="38710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002060"/>
                </a:solidFill>
                <a:latin typeface="arial" panose="020B0604020202020204" pitchFamily="34" charset="0"/>
              </a:rPr>
              <a:t>民国大军事家蒋百里</a:t>
            </a:r>
            <a:r>
              <a:rPr lang="zh-CN" altLang="en-US" sz="2000" smtClean="0">
                <a:solidFill>
                  <a:srgbClr val="002060"/>
                </a:solidFill>
                <a:latin typeface="arial" panose="020B0604020202020204" pitchFamily="34" charset="0"/>
              </a:rPr>
              <a:t>的三女儿，</a:t>
            </a:r>
            <a:r>
              <a:rPr lang="zh-CN" altLang="en-US" sz="2000">
                <a:solidFill>
                  <a:srgbClr val="002060"/>
                </a:solidFill>
                <a:latin typeface="PingFang SC"/>
              </a:rPr>
              <a:t>母亲是佐藤屋登，表哥是徐志摩，表弟是金庸。</a:t>
            </a:r>
            <a:endParaRPr lang="zh-CN" altLang="en-US" sz="2000">
              <a:solidFill>
                <a:srgbClr val="00206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6477" y="1084984"/>
            <a:ext cx="63401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2060"/>
                </a:solidFill>
              </a:rPr>
              <a:t>父</a:t>
            </a:r>
            <a:r>
              <a:rPr lang="zh-CN" altLang="en-US" sz="2000" smtClean="0">
                <a:solidFill>
                  <a:srgbClr val="002060"/>
                </a:solidFill>
              </a:rPr>
              <a:t>亲钱均发是</a:t>
            </a:r>
            <a:r>
              <a:rPr lang="zh-CN" altLang="en-US" sz="2000">
                <a:solidFill>
                  <a:srgbClr val="002060"/>
                </a:solidFill>
              </a:rPr>
              <a:t>一位爱国的革命人士，新中国文史专家</a:t>
            </a:r>
            <a:r>
              <a:rPr lang="zh-CN" altLang="en-US" sz="2000" smtClean="0">
                <a:solidFill>
                  <a:srgbClr val="002060"/>
                </a:solidFill>
              </a:rPr>
              <a:t>。</a:t>
            </a:r>
            <a:endParaRPr lang="en-US" altLang="zh-CN" sz="2000" smtClean="0">
              <a:solidFill>
                <a:srgbClr val="002060"/>
              </a:solidFill>
            </a:endParaRPr>
          </a:p>
          <a:p>
            <a:r>
              <a:rPr lang="zh-CN" altLang="en-US" sz="2000" smtClean="0">
                <a:solidFill>
                  <a:srgbClr val="002060"/>
                </a:solidFill>
              </a:rPr>
              <a:t>吴</a:t>
            </a:r>
            <a:r>
              <a:rPr lang="zh-CN" altLang="en-US" sz="2000">
                <a:solidFill>
                  <a:srgbClr val="002060"/>
                </a:solidFill>
              </a:rPr>
              <a:t>越国王太祖武肃王钱镠之</a:t>
            </a:r>
            <a:r>
              <a:rPr lang="en-US" altLang="zh-CN" sz="2000" smtClean="0">
                <a:solidFill>
                  <a:srgbClr val="002060"/>
                </a:solidFill>
              </a:rPr>
              <a:t>32</a:t>
            </a:r>
            <a:r>
              <a:rPr lang="zh-CN" altLang="en-US" sz="2000" smtClean="0">
                <a:solidFill>
                  <a:srgbClr val="002060"/>
                </a:solidFill>
              </a:rPr>
              <a:t>代孙</a:t>
            </a:r>
            <a:r>
              <a:rPr lang="zh-CN" altLang="en-US" sz="2000">
                <a:solidFill>
                  <a:srgbClr val="002060"/>
                </a:solidFill>
                <a:latin typeface="arial" panose="020B0604020202020204" pitchFamily="34" charset="0"/>
              </a:rPr>
              <a:t>。</a:t>
            </a:r>
            <a:endParaRPr lang="zh-CN" altLang="en-US" sz="2000">
              <a:solidFill>
                <a:srgbClr val="00206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9141" y="241917"/>
            <a:ext cx="43120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悠悠青梅竹马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47802" y="185191"/>
            <a:ext cx="4509836" cy="749533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92662" y="149498"/>
            <a:ext cx="867630" cy="7701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969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28" y="1353787"/>
            <a:ext cx="6352717" cy="4973922"/>
          </a:xfrm>
          <a:prstGeom prst="rect">
            <a:avLst/>
          </a:prstGeom>
          <a:effectLst>
            <a:softEdge rad="304800"/>
          </a:effectLst>
        </p:spPr>
      </p:pic>
      <p:sp>
        <p:nvSpPr>
          <p:cNvPr id="3" name="矩形 2"/>
          <p:cNvSpPr/>
          <p:nvPr/>
        </p:nvSpPr>
        <p:spPr>
          <a:xfrm>
            <a:off x="6802623" y="805805"/>
            <a:ext cx="48523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002060"/>
                </a:solidFill>
              </a:rPr>
              <a:t>钱家在生了钱学森后，就一直没能再生出个贴心小棉袄。反观他的老同学蒋百里夫妇，一口气连着生了五个女儿，可把人气死。于是钱家夫妇机灵一动与蒋家夫妇打了个商量“</a:t>
            </a:r>
            <a:r>
              <a:rPr lang="zh-CN" altLang="en-US" sz="2000" b="1">
                <a:solidFill>
                  <a:srgbClr val="002060"/>
                </a:solidFill>
              </a:rPr>
              <a:t>你们有五个女儿，给我一个呗</a:t>
            </a:r>
            <a:r>
              <a:rPr lang="zh-CN" altLang="en-US" sz="2000" b="1" smtClean="0">
                <a:solidFill>
                  <a:srgbClr val="002060"/>
                </a:solidFill>
              </a:rPr>
              <a:t>！”</a:t>
            </a:r>
            <a:endParaRPr lang="zh-CN" altLang="en-US" sz="2000">
              <a:solidFill>
                <a:srgbClr val="00206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51852" y="2853146"/>
            <a:ext cx="49192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arial" panose="020B0604020202020204" pitchFamily="34" charset="0"/>
              </a:rPr>
              <a:t>但是蒋英在钱家的生活并不开心，一方面钱太无趣，总是无视蒋英的讨好搭讪，另一方面小孩子日子久了总归是想家。</a:t>
            </a:r>
            <a:endParaRPr lang="zh-CN" altLang="en-US" sz="2000">
              <a:solidFill>
                <a:srgbClr val="00206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852" y="4501747"/>
            <a:ext cx="49535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002060"/>
                </a:solidFill>
                <a:latin typeface="arial" panose="020B0604020202020204" pitchFamily="34" charset="0"/>
              </a:rPr>
              <a:t>于是跟钱父又找蒋父商量：“</a:t>
            </a:r>
            <a:r>
              <a:rPr lang="zh-CN" altLang="en-US" sz="2000" b="1">
                <a:solidFill>
                  <a:srgbClr val="002060"/>
                </a:solidFill>
                <a:latin typeface="arial" panose="020B0604020202020204" pitchFamily="34" charset="0"/>
              </a:rPr>
              <a:t>既然作女儿是做不成了，咱们兄弟两打个商量，给英子和学森定下个娃娃亲如何？</a:t>
            </a:r>
            <a:endParaRPr lang="zh-CN" altLang="en-US" sz="2000">
              <a:solidFill>
                <a:srgbClr val="00206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737" y="97919"/>
            <a:ext cx="43120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悠悠青梅竹马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48922" y="23191"/>
            <a:ext cx="867630" cy="7701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4047" y="5910"/>
            <a:ext cx="4509836" cy="749533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1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12" y="0"/>
            <a:ext cx="1227451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0837" y="558630"/>
            <a:ext cx="3320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333333"/>
                </a:solidFill>
                <a:latin typeface="arial" panose="020B0604020202020204" pitchFamily="34" charset="0"/>
              </a:rPr>
              <a:t>1934</a:t>
            </a:r>
            <a:r>
              <a:rPr lang="zh-CN" altLang="en-US" sz="2000" smtClean="0">
                <a:solidFill>
                  <a:srgbClr val="333333"/>
                </a:solidFill>
                <a:latin typeface="arial" panose="020B0604020202020204" pitchFamily="34" charset="0"/>
              </a:rPr>
              <a:t>年毕业于国立</a:t>
            </a:r>
            <a:r>
              <a:rPr lang="zh-CN" altLang="en-US" sz="2000" u="sng" smtClean="0">
                <a:solidFill>
                  <a:srgbClr val="136EC2"/>
                </a:solidFill>
                <a:latin typeface="arial" panose="020B0604020202020204" pitchFamily="34" charset="0"/>
                <a:hlinkClick r:id="rId3"/>
              </a:rPr>
              <a:t>交通大学</a:t>
            </a:r>
            <a:endParaRPr lang="zh-CN" altLang="en-US" sz="2000"/>
          </a:p>
        </p:txBody>
      </p:sp>
      <p:sp>
        <p:nvSpPr>
          <p:cNvPr id="5" name="矩形 4"/>
          <p:cNvSpPr/>
          <p:nvPr/>
        </p:nvSpPr>
        <p:spPr>
          <a:xfrm>
            <a:off x="5090837" y="1321413"/>
            <a:ext cx="43460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333333"/>
                </a:solidFill>
                <a:latin typeface="arial" panose="020B0604020202020204" pitchFamily="34" charset="0"/>
              </a:rPr>
              <a:t>1935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9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月进入美国</a:t>
            </a:r>
            <a:r>
              <a:rPr lang="zh-CN" altLang="en-US">
                <a:solidFill>
                  <a:srgbClr val="136EC2"/>
                </a:solidFill>
                <a:latin typeface="arial" panose="020B0604020202020204" pitchFamily="34" charset="0"/>
                <a:hlinkClick r:id="rId4"/>
              </a:rPr>
              <a:t>麻省理工学院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航空系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0837" y="2168068"/>
            <a:ext cx="47500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1936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9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月获麻省理工学院航空工程硕士学位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2820" y="2873928"/>
            <a:ext cx="68034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333333"/>
                </a:solidFill>
                <a:latin typeface="arial" panose="020B0604020202020204" pitchFamily="34" charset="0"/>
              </a:rPr>
              <a:t>后转入</a:t>
            </a:r>
            <a:r>
              <a:rPr lang="zh-CN" altLang="en-US" sz="2000">
                <a:solidFill>
                  <a:srgbClr val="136EC2"/>
                </a:solidFill>
                <a:latin typeface="arial" panose="020B0604020202020204" pitchFamily="34" charset="0"/>
                <a:hlinkClick r:id="rId5"/>
              </a:rPr>
              <a:t>加州理工学院</a:t>
            </a:r>
            <a:r>
              <a:rPr lang="zh-CN" altLang="en-US" sz="2000">
                <a:solidFill>
                  <a:srgbClr val="333333"/>
                </a:solidFill>
                <a:latin typeface="arial" panose="020B0604020202020204" pitchFamily="34" charset="0"/>
              </a:rPr>
              <a:t>航空系学</a:t>
            </a:r>
            <a:r>
              <a:rPr lang="zh-CN" altLang="en-US" sz="2000" smtClean="0">
                <a:solidFill>
                  <a:srgbClr val="333333"/>
                </a:solidFill>
                <a:latin typeface="arial" panose="020B0604020202020204" pitchFamily="34" charset="0"/>
              </a:rPr>
              <a:t>习，</a:t>
            </a:r>
            <a:endParaRPr lang="en-US" altLang="zh-CN" sz="2000" smtClean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zh-CN" altLang="en-US" sz="2000" smtClean="0"/>
              <a:t>成</a:t>
            </a:r>
            <a:r>
              <a:rPr lang="zh-CN" altLang="en-US" sz="2000"/>
              <a:t>为世界著名的大科学家</a:t>
            </a:r>
            <a:r>
              <a:rPr lang="zh-CN" altLang="en-US" sz="2000">
                <a:hlinkClick r:id="rId6"/>
              </a:rPr>
              <a:t>冯</a:t>
            </a:r>
            <a:r>
              <a:rPr lang="en-US" altLang="zh-CN" sz="2000">
                <a:hlinkClick r:id="rId6"/>
              </a:rPr>
              <a:t>·</a:t>
            </a:r>
            <a:r>
              <a:rPr lang="zh-CN" altLang="en-US" sz="2000">
                <a:hlinkClick r:id="rId6"/>
              </a:rPr>
              <a:t>卡门</a:t>
            </a:r>
            <a:r>
              <a:rPr lang="zh-CN" altLang="en-US" sz="2000"/>
              <a:t>（</a:t>
            </a:r>
            <a:r>
              <a:rPr lang="en-US" altLang="zh-CN" sz="2000"/>
              <a:t>Theodore von Kármán</a:t>
            </a:r>
            <a:r>
              <a:rPr lang="zh-CN" altLang="en-US" sz="2000" smtClean="0"/>
              <a:t>）</a:t>
            </a:r>
            <a:endParaRPr lang="en-US" altLang="zh-CN" sz="2000" smtClean="0"/>
          </a:p>
          <a:p>
            <a:r>
              <a:rPr lang="zh-CN" altLang="en-US" sz="2000" smtClean="0"/>
              <a:t>的</a:t>
            </a:r>
            <a:r>
              <a:rPr lang="zh-CN" altLang="en-US" sz="2000"/>
              <a:t>学</a:t>
            </a:r>
            <a:r>
              <a:rPr lang="zh-CN" altLang="en-US" sz="2000" smtClean="0"/>
              <a:t>生。</a:t>
            </a:r>
            <a:endParaRPr lang="zh-CN" altLang="en-US" sz="2000"/>
          </a:p>
        </p:txBody>
      </p:sp>
      <p:sp>
        <p:nvSpPr>
          <p:cNvPr id="8" name="矩形 7"/>
          <p:cNvSpPr/>
          <p:nvPr/>
        </p:nvSpPr>
        <p:spPr>
          <a:xfrm>
            <a:off x="5142820" y="4164710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002060"/>
                </a:solidFill>
              </a:rPr>
              <a:t>1938</a:t>
            </a:r>
            <a:r>
              <a:rPr lang="zh-CN" altLang="en-US" sz="2000">
                <a:solidFill>
                  <a:srgbClr val="002060"/>
                </a:solidFill>
              </a:rPr>
              <a:t>年</a:t>
            </a:r>
            <a:r>
              <a:rPr lang="en-US" altLang="zh-CN" sz="2000">
                <a:solidFill>
                  <a:srgbClr val="002060"/>
                </a:solidFill>
              </a:rPr>
              <a:t>7</a:t>
            </a:r>
            <a:r>
              <a:rPr lang="zh-CN" altLang="en-US" sz="2000">
                <a:solidFill>
                  <a:srgbClr val="002060"/>
                </a:solidFill>
              </a:rPr>
              <a:t>月至</a:t>
            </a:r>
            <a:r>
              <a:rPr lang="en-US" altLang="zh-CN" sz="2000">
                <a:solidFill>
                  <a:srgbClr val="002060"/>
                </a:solidFill>
              </a:rPr>
              <a:t>1955</a:t>
            </a:r>
            <a:r>
              <a:rPr lang="zh-CN" altLang="en-US" sz="2000">
                <a:solidFill>
                  <a:srgbClr val="002060"/>
                </a:solidFill>
              </a:rPr>
              <a:t>年</a:t>
            </a:r>
            <a:r>
              <a:rPr lang="en-US" altLang="zh-CN" sz="2000">
                <a:solidFill>
                  <a:srgbClr val="002060"/>
                </a:solidFill>
              </a:rPr>
              <a:t>8</a:t>
            </a:r>
            <a:r>
              <a:rPr lang="zh-CN" altLang="en-US" sz="2000" smtClean="0">
                <a:solidFill>
                  <a:srgbClr val="002060"/>
                </a:solidFill>
              </a:rPr>
              <a:t>月，</a:t>
            </a:r>
            <a:r>
              <a:rPr lang="zh-CN" altLang="en-US" sz="2000" smtClean="0">
                <a:solidFill>
                  <a:srgbClr val="002060"/>
                </a:solidFill>
                <a:latin typeface="arial" panose="020B0604020202020204" pitchFamily="34" charset="0"/>
              </a:rPr>
              <a:t>与</a:t>
            </a:r>
            <a:r>
              <a:rPr lang="zh-CN" altLang="en-US" sz="2000">
                <a:solidFill>
                  <a:srgbClr val="002060"/>
                </a:solidFill>
                <a:latin typeface="arial" panose="020B0604020202020204" pitchFamily="34" charset="0"/>
              </a:rPr>
              <a:t>导师共同完成高速空气动力学问题研究课题和建立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“卡门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钱学森”</a:t>
            </a:r>
            <a:r>
              <a:rPr lang="zh-CN" altLang="en-US" sz="2000">
                <a:solidFill>
                  <a:srgbClr val="002060"/>
                </a:solidFill>
                <a:latin typeface="arial" panose="020B0604020202020204" pitchFamily="34" charset="0"/>
              </a:rPr>
              <a:t>公式，在二十八岁时就成为世界知名的空气动力学家</a:t>
            </a:r>
            <a:endParaRPr lang="zh-CN" altLang="en-US" sz="2000">
              <a:solidFill>
                <a:srgbClr val="00206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2820" y="5411328"/>
            <a:ext cx="61414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002060"/>
                </a:solidFill>
                <a:latin typeface="arial" panose="020B0604020202020204" pitchFamily="34" charset="0"/>
              </a:rPr>
              <a:t>1939</a:t>
            </a:r>
            <a:r>
              <a:rPr lang="zh-CN" altLang="en-US" sz="2000">
                <a:solidFill>
                  <a:srgbClr val="002060"/>
                </a:solidFill>
                <a:latin typeface="arial" panose="020B0604020202020204" pitchFamily="34" charset="0"/>
              </a:rPr>
              <a:t>年，获</a:t>
            </a:r>
            <a:r>
              <a:rPr lang="zh-CN" altLang="en-US" sz="2000">
                <a:solidFill>
                  <a:srgbClr val="002060"/>
                </a:solidFill>
                <a:latin typeface="arial" panose="020B0604020202020204" pitchFamily="34" charset="0"/>
                <a:hlinkClick r:id="rId7"/>
              </a:rPr>
              <a:t>美国加州理工学院</a:t>
            </a:r>
            <a:r>
              <a:rPr lang="zh-CN" altLang="en-US" sz="2000">
                <a:solidFill>
                  <a:srgbClr val="002060"/>
                </a:solidFill>
                <a:latin typeface="arial" panose="020B0604020202020204" pitchFamily="34" charset="0"/>
              </a:rPr>
              <a:t>航空、数学博士学位</a:t>
            </a:r>
            <a:r>
              <a:rPr lang="zh-CN" altLang="en-US" sz="2000" smtClean="0">
                <a:solidFill>
                  <a:srgbClr val="002060"/>
                </a:solidFill>
                <a:latin typeface="arial" panose="020B0604020202020204" pitchFamily="34" charset="0"/>
              </a:rPr>
              <a:t>。</a:t>
            </a:r>
            <a:endParaRPr lang="en-US" altLang="zh-CN" sz="200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r>
              <a:rPr lang="zh-CN" altLang="en-US" sz="2000" smtClean="0">
                <a:solidFill>
                  <a:srgbClr val="002060"/>
                </a:solidFill>
              </a:rPr>
              <a:t> </a:t>
            </a:r>
            <a:r>
              <a:rPr lang="en-US" altLang="zh-CN" sz="2000">
                <a:solidFill>
                  <a:srgbClr val="002060"/>
                </a:solidFill>
              </a:rPr>
              <a:t>1947</a:t>
            </a:r>
            <a:r>
              <a:rPr lang="zh-CN" altLang="en-US" sz="2000">
                <a:solidFill>
                  <a:srgbClr val="002060"/>
                </a:solidFill>
              </a:rPr>
              <a:t>年，任麻省理工学院教授</a:t>
            </a:r>
          </a:p>
        </p:txBody>
      </p:sp>
      <p:sp>
        <p:nvSpPr>
          <p:cNvPr id="10" name="矩形 9"/>
          <p:cNvSpPr/>
          <p:nvPr/>
        </p:nvSpPr>
        <p:spPr>
          <a:xfrm>
            <a:off x="519141" y="241917"/>
            <a:ext cx="407661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悠悠青梅竹马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89662" y="169257"/>
            <a:ext cx="4061704" cy="750388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92662" y="149498"/>
            <a:ext cx="867630" cy="7701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201" y="1273847"/>
            <a:ext cx="3476625" cy="4857750"/>
          </a:xfrm>
          <a:prstGeom prst="rect">
            <a:avLst/>
          </a:prstGeom>
          <a:effectLst>
            <a:softEdge rad="241300"/>
          </a:effectLst>
        </p:spPr>
      </p:pic>
    </p:spTree>
    <p:extLst>
      <p:ext uri="{BB962C8B-B14F-4D97-AF65-F5344CB8AC3E}">
        <p14:creationId xmlns:p14="http://schemas.microsoft.com/office/powerpoint/2010/main" val="230411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" y="0"/>
            <a:ext cx="1227451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338" b="9360"/>
          <a:stretch/>
        </p:blipFill>
        <p:spPr>
          <a:xfrm>
            <a:off x="519141" y="1392602"/>
            <a:ext cx="3807712" cy="4909964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3" name="矩形 2"/>
          <p:cNvSpPr/>
          <p:nvPr/>
        </p:nvSpPr>
        <p:spPr>
          <a:xfrm>
            <a:off x="5672266" y="746271"/>
            <a:ext cx="65197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>
                <a:solidFill>
                  <a:srgbClr val="136EC2"/>
                </a:solidFill>
                <a:latin typeface="arial" panose="020B0604020202020204" pitchFamily="34" charset="0"/>
                <a:hlinkClick r:id="rId4"/>
              </a:rPr>
              <a:t>蒋英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生于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1919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9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7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日，</a:t>
            </a:r>
            <a:r>
              <a:rPr lang="zh-CN" altLang="en-US"/>
              <a:t>自幼喜好音乐，</a:t>
            </a:r>
            <a:r>
              <a:rPr lang="en-US" altLang="zh-CN"/>
              <a:t>1936</a:t>
            </a:r>
            <a:r>
              <a:rPr lang="zh-CN" altLang="en-US"/>
              <a:t>年随父游欧洲</a:t>
            </a:r>
            <a:r>
              <a:rPr lang="zh-CN" altLang="en-US" smtClean="0"/>
              <a:t>，</a:t>
            </a:r>
            <a:endParaRPr lang="en-US" altLang="zh-CN" smtClean="0"/>
          </a:p>
          <a:p>
            <a:r>
              <a:rPr lang="zh-CN" altLang="en-US" smtClean="0"/>
              <a:t>旅</a:t>
            </a:r>
            <a:r>
              <a:rPr lang="zh-CN" altLang="en-US"/>
              <a:t>行意奥诸国，</a:t>
            </a:r>
            <a:r>
              <a:rPr lang="en-US" altLang="zh-CN"/>
              <a:t>1937</a:t>
            </a:r>
            <a:r>
              <a:rPr lang="zh-CN" altLang="en-US"/>
              <a:t>年进入德国柏林音乐大学研习，</a:t>
            </a:r>
          </a:p>
        </p:txBody>
      </p:sp>
      <p:sp>
        <p:nvSpPr>
          <p:cNvPr id="5" name="矩形 4"/>
          <p:cNvSpPr/>
          <p:nvPr/>
        </p:nvSpPr>
        <p:spPr>
          <a:xfrm>
            <a:off x="5775536" y="337869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1943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年瑞士“鲁辰”万国音乐年会上，蒋英参加匈牙利高音名师依隆娜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·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德瑞高所主办的各国女高音比赛，名列第一，为</a:t>
            </a:r>
            <a:r>
              <a:rPr lang="zh-CN" altLang="en-US" u="sng">
                <a:solidFill>
                  <a:srgbClr val="136EC2"/>
                </a:solidFill>
                <a:latin typeface="arial" panose="020B0604020202020204" pitchFamily="34" charset="0"/>
              </a:rPr>
              <a:t>东亚获胜之第一人。</a:t>
            </a:r>
          </a:p>
        </p:txBody>
      </p:sp>
      <p:sp>
        <p:nvSpPr>
          <p:cNvPr id="6" name="矩形 5"/>
          <p:cNvSpPr/>
          <p:nvPr/>
        </p:nvSpPr>
        <p:spPr>
          <a:xfrm>
            <a:off x="5858663" y="4690737"/>
            <a:ext cx="64171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1944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年毕业于瑞士路山音乐学院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。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1947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年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5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月</a:t>
            </a:r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31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日，</a:t>
            </a:r>
            <a:endParaRPr lang="en-US" altLang="zh-CN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zh-CN" altLang="en-US" u="sng">
                <a:solidFill>
                  <a:srgbClr val="136EC2"/>
                </a:solidFill>
                <a:latin typeface="arial" panose="020B0604020202020204" pitchFamily="34" charset="0"/>
              </a:rPr>
              <a:t>蒋英在上海兰心大戏院举行归国后第一次演唱会，轰动极大。</a:t>
            </a:r>
          </a:p>
        </p:txBody>
      </p:sp>
      <p:sp>
        <p:nvSpPr>
          <p:cNvPr id="7" name="矩形 6"/>
          <p:cNvSpPr/>
          <p:nvPr/>
        </p:nvSpPr>
        <p:spPr>
          <a:xfrm>
            <a:off x="5717478" y="188198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333333"/>
                </a:solidFill>
                <a:latin typeface="arial" panose="020B0604020202020204" pitchFamily="34" charset="0"/>
              </a:rPr>
              <a:t>1941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年毕业，随后获柏林德国大戏院之聘，数度演唱，并与德国留音片公司“德律风根”商订出版唱片十年之合同，但这时候德欧战争已发生，蒋英乃赴瑞士继续研究“音学”。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9141" y="241917"/>
            <a:ext cx="43120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悠悠青梅竹马</a:t>
            </a:r>
            <a:endParaRPr lang="zh-CN" altLang="en-US" sz="4000" b="0" cap="none" spc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47802" y="185192"/>
            <a:ext cx="3788572" cy="734454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92662" y="149498"/>
            <a:ext cx="867630" cy="770147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703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2345" t="1555" r="13483" b="11408"/>
          <a:stretch/>
        </p:blipFill>
        <p:spPr>
          <a:xfrm>
            <a:off x="499741" y="1727252"/>
            <a:ext cx="3584579" cy="46120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833" y="561659"/>
            <a:ext cx="2533650" cy="3276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7191" y="4033278"/>
            <a:ext cx="5675692" cy="26297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7676" y="509588"/>
            <a:ext cx="2828925" cy="3295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1550789" y="350420"/>
            <a:ext cx="787084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愿得一人</a:t>
            </a:r>
            <a:r>
              <a:rPr lang="zh-CN" altLang="en-US" sz="400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心</a:t>
            </a:r>
            <a:endParaRPr lang="en-US" altLang="zh-CN" sz="4000" smtClean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80520" y="278607"/>
            <a:ext cx="3488868" cy="779699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80520" y="316001"/>
            <a:ext cx="717329" cy="704909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530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451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550789" y="350420"/>
            <a:ext cx="787084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smtClean="0">
                <a:ln w="0"/>
                <a:solidFill>
                  <a:srgbClr val="DF0616"/>
                </a:solidFill>
                <a:effectLst>
                  <a:reflection blurRad="6350" stA="53000" endA="300" endPos="35500" dir="5400000" sy="-90000" algn="bl" rotWithShape="0"/>
                </a:effectLst>
              </a:rPr>
              <a:t>白首不相离</a:t>
            </a:r>
            <a:endParaRPr lang="en-US" altLang="zh-CN" sz="4000" smtClean="0">
              <a:ln w="0"/>
              <a:solidFill>
                <a:srgbClr val="DF0616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80520" y="278607"/>
            <a:ext cx="3488868" cy="779699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80520" y="316001"/>
            <a:ext cx="717329" cy="704909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21221">
            <a:off x="273011" y="1382729"/>
            <a:ext cx="6284972" cy="4092540"/>
          </a:xfrm>
          <a:prstGeom prst="rect">
            <a:avLst/>
          </a:prstGeom>
          <a:effectLst>
            <a:softEdge rad="292100"/>
          </a:effectLst>
        </p:spPr>
      </p:pic>
      <p:sp>
        <p:nvSpPr>
          <p:cNvPr id="2" name="文本框 1"/>
          <p:cNvSpPr txBox="1"/>
          <p:nvPr/>
        </p:nvSpPr>
        <p:spPr>
          <a:xfrm rot="515286">
            <a:off x="6245051" y="1904939"/>
            <a:ext cx="6595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523A21"/>
                </a:solidFill>
              </a:rPr>
              <a:t>钱学森和蒋英的结合，既包含了青梅竹马，</a:t>
            </a:r>
            <a:endParaRPr lang="en-US" altLang="zh-CN" sz="2400" smtClean="0">
              <a:solidFill>
                <a:srgbClr val="523A21"/>
              </a:solidFill>
            </a:endParaRPr>
          </a:p>
          <a:p>
            <a:r>
              <a:rPr lang="zh-CN" altLang="en-US" sz="2400" smtClean="0">
                <a:solidFill>
                  <a:srgbClr val="523A21"/>
                </a:solidFill>
              </a:rPr>
              <a:t>也包括了激情、亲密、承诺三要素。</a:t>
            </a:r>
            <a:endParaRPr lang="en-US" altLang="zh-CN" sz="2400" smtClean="0">
              <a:solidFill>
                <a:srgbClr val="523A21"/>
              </a:solidFill>
            </a:endParaRPr>
          </a:p>
          <a:p>
            <a:r>
              <a:rPr lang="zh-CN" altLang="en-US" sz="2400" smtClean="0">
                <a:solidFill>
                  <a:srgbClr val="523A21"/>
                </a:solidFill>
              </a:rPr>
              <a:t>两人自小以兄妹相称，</a:t>
            </a:r>
            <a:endParaRPr lang="en-US" altLang="zh-CN" sz="2400" smtClean="0">
              <a:solidFill>
                <a:srgbClr val="523A21"/>
              </a:solidFill>
            </a:endParaRPr>
          </a:p>
          <a:p>
            <a:r>
              <a:rPr lang="en-US" altLang="zh-CN" sz="2400" smtClean="0">
                <a:solidFill>
                  <a:srgbClr val="523A21"/>
                </a:solidFill>
              </a:rPr>
              <a:t>1947</a:t>
            </a:r>
            <a:r>
              <a:rPr lang="zh-CN" altLang="en-US" sz="2400" smtClean="0">
                <a:solidFill>
                  <a:srgbClr val="523A21"/>
                </a:solidFill>
              </a:rPr>
              <a:t>年农历七月初七的七夕节，</a:t>
            </a:r>
            <a:endParaRPr lang="en-US" altLang="zh-CN" sz="2400" smtClean="0">
              <a:solidFill>
                <a:srgbClr val="523A21"/>
              </a:solidFill>
            </a:endParaRPr>
          </a:p>
          <a:p>
            <a:r>
              <a:rPr lang="zh-CN" altLang="en-US" sz="2400" smtClean="0">
                <a:solidFill>
                  <a:srgbClr val="523A21"/>
                </a:solidFill>
              </a:rPr>
              <a:t>两人喜结连理，从此携手走过</a:t>
            </a:r>
            <a:r>
              <a:rPr lang="en-US" altLang="zh-CN" sz="2400" smtClean="0">
                <a:solidFill>
                  <a:srgbClr val="523A21"/>
                </a:solidFill>
              </a:rPr>
              <a:t>62</a:t>
            </a:r>
            <a:r>
              <a:rPr lang="zh-CN" altLang="en-US" sz="2400" smtClean="0">
                <a:solidFill>
                  <a:srgbClr val="523A21"/>
                </a:solidFill>
              </a:rPr>
              <a:t>年风雨</a:t>
            </a:r>
            <a:r>
              <a:rPr lang="zh-CN" altLang="en-US" smtClean="0">
                <a:solidFill>
                  <a:srgbClr val="523A21"/>
                </a:solidFill>
              </a:rPr>
              <a:t>。</a:t>
            </a:r>
            <a:endParaRPr lang="zh-CN" altLang="en-US">
              <a:solidFill>
                <a:srgbClr val="523A2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661272">
            <a:off x="926399" y="5656414"/>
            <a:ext cx="3517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/>
              <a:t>1987</a:t>
            </a:r>
            <a:r>
              <a:rPr lang="zh-CN" altLang="en-US" sz="2000" smtClean="0"/>
              <a:t>年在德国黑山风景区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6320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2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1984</Words>
  <Application>Microsoft Office PowerPoint</Application>
  <PresentationFormat>宽屏</PresentationFormat>
  <Paragraphs>90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PingFang SC</vt:lpstr>
      <vt:lpstr>等线</vt:lpstr>
      <vt:lpstr>等线 Light</vt:lpstr>
      <vt:lpstr>微软雅黑</vt:lpstr>
      <vt:lpstr>arial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kirsty</dc:creator>
  <cp:lastModifiedBy>kirsty</cp:lastModifiedBy>
  <cp:revision>42</cp:revision>
  <dcterms:created xsi:type="dcterms:W3CDTF">2019-03-22T16:00:37Z</dcterms:created>
  <dcterms:modified xsi:type="dcterms:W3CDTF">2019-03-29T14:45:15Z</dcterms:modified>
</cp:coreProperties>
</file>