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6" r:id="rId7"/>
    <p:sldId id="260" r:id="rId8"/>
    <p:sldId id="267" r:id="rId9"/>
    <p:sldId id="268" r:id="rId10"/>
    <p:sldId id="270" r:id="rId11"/>
    <p:sldId id="263" r:id="rId12"/>
    <p:sldId id="269" r:id="rId13"/>
    <p:sldId id="261" r:id="rId14"/>
    <p:sldId id="262" r:id="rId15"/>
    <p:sldId id="265" r:id="rId16"/>
    <p:sldId id="26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625" autoAdjust="0"/>
  </p:normalViewPr>
  <p:slideViewPr>
    <p:cSldViewPr snapToGrid="0">
      <p:cViewPr varScale="1">
        <p:scale>
          <a:sx n="81" d="100"/>
          <a:sy n="81" d="100"/>
        </p:scale>
        <p:origin x="7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D200B3F0-A9BC-48CE-8EB6-ECE96506990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FFF-3106-4DDB-AA62-0C80862170D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38B7-AE95-4DC8-9A51-7A71F545B098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pPr lvl="0"/>
            <a:r>
              <a:rPr lang="en-US" sz="9600" dirty="0"/>
              <a:t>“</a:t>
            </a:r>
            <a:endParaRPr lang="en-US" sz="9600" dirty="0"/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pPr lvl="0"/>
            <a:r>
              <a:rPr lang="en-US" sz="9600" dirty="0"/>
              <a:t>”</a:t>
            </a:r>
            <a:endParaRPr lang="en-US" sz="9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1EC2B-8188-4AC2-9F0D-8D09C51D505A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2B75E-944F-430B-BE5F-C69FA8823C04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E0DC7-7F53-471C-A711-B3DA6F2535F3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F4C9D-4618-451D-80C1-6A376BB42AB4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2318-CE40-42F6-962A-4C6D6CF697DB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76AC1-EB7F-4BEF-90D9-5764B50DAF8A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0712A-F861-4AB0-A754-4F5A2033CD4B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507B7-F2DC-4B2C-B14D-58A9766807A2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483D-5CB4-4842-8F2F-05D5276ACF63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E32E-9DC0-47C8-A657-48F5C3E4A10B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F5C0D-8C3A-4771-A43D-83937FC700D4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3D2D6-FCC2-425A-A4A7-8058E8C01CB1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2683-E6E7-4CC3-9EEE-7854DD4F3545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20F81-B39D-4CBB-8BF3-5D6E395D0F72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8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564B320A-89BA-47B2-A525-92E8D10B06E4}" type="datetimeFigureOut">
              <a:rPr lang="en-US" dirty="0"/>
            </a:fld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20.png"/><Relationship Id="rId11" Type="http://schemas.microsoft.com/office/2007/relationships/media" Target="../media/media1.mp3"/><Relationship Id="rId10" Type="http://schemas.openxmlformats.org/officeDocument/2006/relationships/audio" Target="../media/media1.mp3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54955" y="129392"/>
            <a:ext cx="9674328" cy="2677648"/>
          </a:xfrm>
        </p:spPr>
        <p:txBody>
          <a:bodyPr/>
          <a:lstStyle/>
          <a:p>
            <a:r>
              <a:rPr lang="zh-CN" altLang="en-US" sz="8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6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最可爱的人</a:t>
            </a:r>
            <a:br>
              <a:rPr lang="en-US" altLang="zh-CN" sz="6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en-US" altLang="zh-CN" sz="6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—</a:t>
            </a:r>
            <a:r>
              <a:rPr lang="zh-CN" altLang="en-US" sz="4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中国人民解放军</a:t>
            </a:r>
            <a:endParaRPr lang="zh-CN" altLang="en-US" sz="4800" b="1" dirty="0">
              <a:solidFill>
                <a:schemeClr val="accent1">
                  <a:lumMod val="60000"/>
                  <a:lumOff val="4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会计学生党支部  魏宝艺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8884" y="2918420"/>
            <a:ext cx="1806122" cy="1851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719" y="359283"/>
            <a:ext cx="4782845" cy="30697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513" y="359282"/>
            <a:ext cx="5292941" cy="30697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18" y="3542191"/>
            <a:ext cx="4782845" cy="32116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7512" y="3542191"/>
            <a:ext cx="5292941" cy="321161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中国军队在国外的最新宣传片_超清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658" y="44245"/>
            <a:ext cx="12034684" cy="676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>
                <a:solidFill>
                  <a:srgbClr val="FFC000"/>
                </a:solidFill>
                <a:latin typeface="+mn-ea"/>
                <a:ea typeface="+mn-ea"/>
              </a:rPr>
              <a:t>60</a:t>
            </a:r>
            <a:r>
              <a:rPr lang="zh-CN" altLang="en-US" sz="4000" b="1" dirty="0">
                <a:solidFill>
                  <a:srgbClr val="FFC000"/>
                </a:solidFill>
                <a:latin typeface="+mn-ea"/>
                <a:ea typeface="+mn-ea"/>
              </a:rPr>
              <a:t>里长街送别维和英雄</a:t>
            </a:r>
            <a:endParaRPr lang="zh-CN" altLang="en-US" sz="4000" b="1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6499" y="2432480"/>
            <a:ext cx="6485071" cy="430123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4853" y="2405845"/>
            <a:ext cx="466965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杨树朋</a:t>
            </a:r>
            <a:endParaRPr lang="en-US" altLang="zh-CN" sz="24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1983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年出生在山东莱芜，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2001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11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月参军，先后参加过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2003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年兰考抗洪救灾、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2008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年汶川地震救灾，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2015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12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月赴非洲南苏丹参加维和任务，任务期为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1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年。</a:t>
            </a:r>
            <a:endParaRPr lang="en-US" altLang="zh-CN" sz="2000" dirty="0">
              <a:solidFill>
                <a:srgbClr val="C00000"/>
              </a:solidFill>
              <a:latin typeface="+mn-ea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当地时间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2016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7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10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日，南苏丹朱巴市区交火持续，中国维和步兵营执勤分队遭袭。炮弹击中步战车，在内部爆炸。</a:t>
            </a:r>
            <a:endParaRPr lang="en-US" altLang="zh-CN" sz="2000" dirty="0">
              <a:solidFill>
                <a:srgbClr val="C00000"/>
              </a:solidFill>
              <a:latin typeface="+mn-ea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当地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7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11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日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9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点</a:t>
            </a:r>
            <a:r>
              <a:rPr lang="en-US" altLang="zh-CN" sz="2000" dirty="0">
                <a:solidFill>
                  <a:srgbClr val="C00000"/>
                </a:solidFill>
                <a:latin typeface="+mn-ea"/>
              </a:rPr>
              <a:t>24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分，遇袭事件中受伤的四级军士长杨树朋抢救无效牺牲</a:t>
            </a:r>
            <a:r>
              <a:rPr lang="zh-CN" altLang="en-US" sz="2000" dirty="0"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95702" y="5157927"/>
            <a:ext cx="9400595" cy="1135461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杨树朋：</a:t>
            </a:r>
            <a:r>
              <a:rPr lang="zh-CN" altLang="en-US" sz="1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“我在杨根思连当了十多年的炮手，把我的青春年华都献给了这里，将来有一天我退伍了，我也要把我的儿子送到部队当炮手。”</a:t>
            </a:r>
            <a:endParaRPr lang="en-US" altLang="zh-CN" sz="1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妻子：</a:t>
            </a:r>
            <a:r>
              <a:rPr lang="zh-CN" altLang="en-US" sz="1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“杨树朋已经牺牲了，但是在南苏丹还有很多他的战友，他们身后也是无数个家庭，我希望他们一定要注意安全，不要分心。”</a:t>
            </a:r>
            <a:endParaRPr lang="en-US" altLang="zh-CN" sz="1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儿子：</a:t>
            </a:r>
            <a:r>
              <a:rPr lang="zh-CN" altLang="en-US" sz="1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“当像爸爸一样的兵，爸爸是英雄。”</a:t>
            </a:r>
            <a:endParaRPr lang="zh-CN" altLang="en-US" sz="1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828" y="980518"/>
            <a:ext cx="5140172" cy="2955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902" y="980518"/>
            <a:ext cx="4762500" cy="29550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001" y="398349"/>
            <a:ext cx="9011583" cy="38964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0001" y="4432749"/>
            <a:ext cx="7579151" cy="20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“报告！我们得到上级命令。”</a:t>
            </a:r>
            <a:endParaRPr lang="en-US" altLang="zh-CN" sz="4400" dirty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“开火！”</a:t>
            </a:r>
            <a:endParaRPr lang="zh-CN" altLang="en-US" sz="4400" dirty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402" y="324359"/>
            <a:ext cx="8958803" cy="34062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866" y="5302577"/>
            <a:ext cx="86837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犯我中华者，虽远必诛！</a:t>
            </a:r>
            <a:endParaRPr lang="zh-CN" altLang="en-US" sz="6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8238" y="4008785"/>
            <a:ext cx="94179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你敢来我中国就别想回去！</a:t>
            </a:r>
            <a:endParaRPr lang="zh-CN" altLang="en-US" sz="6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中国人民解放军艺术学院</a:t>
            </a:r>
            <a:br>
              <a:rPr lang="en-US" altLang="zh-CN" dirty="0"/>
            </a:br>
            <a:br>
              <a:rPr lang="en-US" altLang="zh-CN" dirty="0"/>
            </a:br>
            <a:r>
              <a:rPr lang="en-US" altLang="zh-CN" dirty="0"/>
              <a:t>          </a:t>
            </a:r>
            <a:br>
              <a:rPr lang="en-US" altLang="zh-CN" dirty="0"/>
            </a:br>
            <a:r>
              <a:rPr lang="en-US" altLang="zh-CN" dirty="0"/>
              <a:t>           </a:t>
            </a:r>
            <a:r>
              <a:rPr lang="zh-CN" alt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中国人民解放军信息工程大学</a:t>
            </a:r>
            <a:endParaRPr lang="zh-CN" alt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 flipV="1">
            <a:off x="7524153" y="761160"/>
            <a:ext cx="1708623" cy="16830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2228474"/>
            <a:ext cx="1925597" cy="19210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18" y="4234649"/>
            <a:ext cx="11239130" cy="262335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1949</a:t>
            </a:r>
            <a:r>
              <a:rPr lang="zh-CN" alt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年建国大典阅兵</a:t>
            </a:r>
            <a:endParaRPr lang="zh-CN" altLang="en-US" sz="4400" b="1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661" y="2423605"/>
            <a:ext cx="5903219" cy="42879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568" y="2423605"/>
            <a:ext cx="5368771" cy="428791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2017</a:t>
            </a:r>
            <a:r>
              <a:rPr lang="zh-CN" alt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年建军</a:t>
            </a:r>
            <a:r>
              <a:rPr lang="en-US" altLang="zh-CN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90</a:t>
            </a:r>
            <a:r>
              <a:rPr lang="zh-CN" alt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周年阅兵</a:t>
            </a:r>
            <a:endParaRPr lang="zh-CN" altLang="en-US" sz="4400" b="1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331" y="2565647"/>
            <a:ext cx="6202878" cy="4010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472" y="2565647"/>
            <a:ext cx="5646197" cy="40103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虚尾 1"/>
          <p:cNvSpPr/>
          <p:nvPr/>
        </p:nvSpPr>
        <p:spPr>
          <a:xfrm>
            <a:off x="5071621" y="2733773"/>
            <a:ext cx="1272618" cy="77299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2297" y="2374644"/>
            <a:ext cx="8738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+mn-ea"/>
              </a:rPr>
              <a:t>  </a:t>
            </a:r>
            <a:r>
              <a:rPr lang="en-US" altLang="zh-CN" sz="4400" b="1" dirty="0">
                <a:solidFill>
                  <a:srgbClr val="FFFF00"/>
                </a:solidFill>
                <a:latin typeface="+mn-ea"/>
              </a:rPr>
              <a:t>110</a:t>
            </a:r>
            <a:r>
              <a:rPr lang="zh-CN" altLang="en-US" sz="4400" b="1" dirty="0">
                <a:solidFill>
                  <a:srgbClr val="FFFF00"/>
                </a:solidFill>
                <a:latin typeface="+mn-ea"/>
              </a:rPr>
              <a:t>种武器</a:t>
            </a:r>
            <a:endParaRPr lang="en-US" altLang="zh-CN" sz="4400" b="1" dirty="0">
              <a:solidFill>
                <a:srgbClr val="FFFF00"/>
              </a:solidFill>
              <a:latin typeface="+mn-ea"/>
            </a:endParaRPr>
          </a:p>
          <a:p>
            <a:r>
              <a:rPr lang="zh-CN" altLang="en-US" sz="4400" b="1" dirty="0">
                <a:solidFill>
                  <a:srgbClr val="FFFF00"/>
                </a:solidFill>
                <a:latin typeface="+mn-ea"/>
              </a:rPr>
              <a:t>万国武器展览会</a:t>
            </a:r>
            <a:endParaRPr lang="zh-CN" altLang="en-US" sz="4400" b="1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0765" y="2374644"/>
            <a:ext cx="42420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FF00"/>
                </a:solidFill>
                <a:latin typeface="+mn-ea"/>
              </a:rPr>
              <a:t> 600</a:t>
            </a:r>
            <a:r>
              <a:rPr lang="zh-CN" altLang="en-US" sz="4400" b="1" dirty="0">
                <a:solidFill>
                  <a:srgbClr val="FFFF00"/>
                </a:solidFill>
                <a:latin typeface="+mn-ea"/>
              </a:rPr>
              <a:t>余种武器</a:t>
            </a:r>
            <a:endParaRPr lang="en-US" altLang="zh-CN" sz="4400" b="1" dirty="0">
              <a:solidFill>
                <a:srgbClr val="FFFF00"/>
              </a:solidFill>
              <a:latin typeface="+mn-ea"/>
            </a:endParaRPr>
          </a:p>
          <a:p>
            <a:r>
              <a:rPr lang="zh-CN" altLang="en-US" sz="4400" b="1" dirty="0">
                <a:solidFill>
                  <a:srgbClr val="FFFF00"/>
                </a:solidFill>
                <a:latin typeface="+mn-ea"/>
              </a:rPr>
              <a:t>大多为自主研发</a:t>
            </a:r>
            <a:endParaRPr lang="zh-CN" altLang="en-US" sz="4400" b="1" dirty="0">
              <a:solidFill>
                <a:srgbClr val="FFFF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5308"/>
            <a:ext cx="8229599" cy="4027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8549196" y="1260628"/>
            <a:ext cx="2831977" cy="5098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 建设一支听党指挥、能打胜仗、作风优良的人民军队，是党在新形势下的强军目标。中共中央总书记、国家主席、中央军委主席习近平多次提到要深入贯彻新时代党的强军思想，必须要坚持政治建军、改革强军、科技兴军、依法治军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……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3385" y="2321004"/>
            <a:ext cx="103605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给你一分钟，你能做什么？</a:t>
            </a:r>
            <a:endParaRPr lang="zh-CN" alt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9800" y="3800206"/>
            <a:ext cx="1162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发呆</a:t>
            </a:r>
            <a:endParaRPr lang="zh-CN" altLang="en-US" sz="36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43626" y="4123371"/>
            <a:ext cx="3086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听不完一首歌</a:t>
            </a:r>
            <a:endParaRPr lang="zh-CN" altLang="en-US" sz="3600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2880" y="741402"/>
            <a:ext cx="3038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刷几条朋友圈</a:t>
            </a:r>
            <a:endParaRPr lang="zh-CN" altLang="en-US" sz="3600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10450" y="1387733"/>
            <a:ext cx="2066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逛淘宝</a:t>
            </a:r>
            <a:endParaRPr lang="zh-CN" altLang="en-US" sz="3600" dirty="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28975" y="5338286"/>
            <a:ext cx="249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刷一下微博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军人的一分钟</a:t>
            </a:r>
            <a:endParaRPr lang="zh-CN" altLang="en-US" sz="4800" b="1" dirty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3185" y="2152650"/>
            <a:ext cx="45624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C00000"/>
                </a:solidFill>
              </a:rPr>
              <a:t>一分钟，护卫国旗前进</a:t>
            </a:r>
            <a:r>
              <a:rPr lang="en-US" altLang="zh-CN" sz="1600" dirty="0">
                <a:solidFill>
                  <a:srgbClr val="C00000"/>
                </a:solidFill>
              </a:rPr>
              <a:t>116</a:t>
            </a:r>
            <a:r>
              <a:rPr lang="zh-CN" altLang="en-US" sz="1600" dirty="0">
                <a:solidFill>
                  <a:srgbClr val="C00000"/>
                </a:solidFill>
              </a:rPr>
              <a:t>步</a:t>
            </a: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C00000"/>
                </a:solidFill>
              </a:rPr>
              <a:t>一分钟，分解结合</a:t>
            </a:r>
            <a:r>
              <a:rPr lang="en-US" altLang="zh-CN" sz="1600" dirty="0">
                <a:solidFill>
                  <a:srgbClr val="C00000"/>
                </a:solidFill>
              </a:rPr>
              <a:t>2</a:t>
            </a:r>
            <a:r>
              <a:rPr lang="zh-CN" altLang="en-US" sz="1600" dirty="0">
                <a:solidFill>
                  <a:srgbClr val="C00000"/>
                </a:solidFill>
              </a:rPr>
              <a:t>次自动步枪</a:t>
            </a: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C00000"/>
                </a:solidFill>
              </a:rPr>
              <a:t>一分钟，完成</a:t>
            </a:r>
            <a:r>
              <a:rPr lang="en-US" altLang="zh-CN" sz="1600" dirty="0">
                <a:solidFill>
                  <a:srgbClr val="C00000"/>
                </a:solidFill>
              </a:rPr>
              <a:t>40</a:t>
            </a:r>
            <a:r>
              <a:rPr lang="zh-CN" altLang="en-US" sz="1600" dirty="0">
                <a:solidFill>
                  <a:srgbClr val="C00000"/>
                </a:solidFill>
              </a:rPr>
              <a:t>发火箭炮的齐射打击</a:t>
            </a: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C00000"/>
                </a:solidFill>
              </a:rPr>
              <a:t>一分钟，潜艇航行约</a:t>
            </a:r>
            <a:r>
              <a:rPr lang="en-US" altLang="zh-CN" sz="1600" dirty="0">
                <a:solidFill>
                  <a:srgbClr val="C00000"/>
                </a:solidFill>
              </a:rPr>
              <a:t>30</a:t>
            </a:r>
            <a:r>
              <a:rPr lang="zh-CN" altLang="en-US" sz="1600" dirty="0">
                <a:solidFill>
                  <a:srgbClr val="C00000"/>
                </a:solidFill>
              </a:rPr>
              <a:t>米</a:t>
            </a: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C00000"/>
                </a:solidFill>
              </a:rPr>
              <a:t>一分钟，主战坦克山地前进</a:t>
            </a:r>
            <a:r>
              <a:rPr lang="en-US" altLang="zh-CN" sz="1600" dirty="0">
                <a:solidFill>
                  <a:srgbClr val="C00000"/>
                </a:solidFill>
              </a:rPr>
              <a:t>600</a:t>
            </a:r>
            <a:r>
              <a:rPr lang="zh-CN" altLang="en-US" sz="1600" dirty="0">
                <a:solidFill>
                  <a:srgbClr val="C00000"/>
                </a:solidFill>
              </a:rPr>
              <a:t>米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3185" y="4549676"/>
            <a:ext cx="51720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C00000"/>
                </a:solidFill>
              </a:rPr>
              <a:t>一分钟，歼</a:t>
            </a:r>
            <a:r>
              <a:rPr lang="en-US" altLang="zh-CN" sz="1600" dirty="0">
                <a:solidFill>
                  <a:srgbClr val="C00000"/>
                </a:solidFill>
              </a:rPr>
              <a:t>20</a:t>
            </a:r>
            <a:r>
              <a:rPr lang="zh-CN" altLang="en-US" sz="1600" dirty="0">
                <a:solidFill>
                  <a:srgbClr val="C00000"/>
                </a:solidFill>
              </a:rPr>
              <a:t>可以战斗巡航</a:t>
            </a:r>
            <a:r>
              <a:rPr lang="en-US" altLang="zh-CN" sz="1600" dirty="0">
                <a:solidFill>
                  <a:srgbClr val="C00000"/>
                </a:solidFill>
              </a:rPr>
              <a:t>52</a:t>
            </a:r>
            <a:r>
              <a:rPr lang="zh-CN" altLang="en-US" sz="1600" dirty="0">
                <a:solidFill>
                  <a:srgbClr val="C00000"/>
                </a:solidFill>
              </a:rPr>
              <a:t>公里</a:t>
            </a: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C00000"/>
                </a:solidFill>
              </a:rPr>
              <a:t>一分钟，战士们筑起约</a:t>
            </a:r>
            <a:r>
              <a:rPr lang="en-US" altLang="zh-CN" sz="1600" dirty="0">
                <a:solidFill>
                  <a:srgbClr val="C00000"/>
                </a:solidFill>
              </a:rPr>
              <a:t>4</a:t>
            </a:r>
            <a:r>
              <a:rPr lang="zh-CN" altLang="en-US" sz="1600" dirty="0">
                <a:solidFill>
                  <a:srgbClr val="C00000"/>
                </a:solidFill>
              </a:rPr>
              <a:t>米长的抗洪堤坝</a:t>
            </a: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C00000"/>
                </a:solidFill>
              </a:rPr>
              <a:t>一分钟，空降兵下降</a:t>
            </a:r>
            <a:r>
              <a:rPr lang="en-US" altLang="zh-CN" sz="1600" dirty="0">
                <a:solidFill>
                  <a:srgbClr val="C00000"/>
                </a:solidFill>
              </a:rPr>
              <a:t>388</a:t>
            </a:r>
            <a:r>
              <a:rPr lang="zh-CN" altLang="en-US" sz="1600" dirty="0">
                <a:solidFill>
                  <a:srgbClr val="C00000"/>
                </a:solidFill>
              </a:rPr>
              <a:t>米挺进地震灾区</a:t>
            </a: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C00000"/>
                </a:solidFill>
              </a:rPr>
              <a:t>一分钟，亚丁湾护航舰队前行</a:t>
            </a:r>
            <a:r>
              <a:rPr lang="en-US" altLang="zh-CN" sz="1600" dirty="0">
                <a:solidFill>
                  <a:srgbClr val="C00000"/>
                </a:solidFill>
              </a:rPr>
              <a:t>920</a:t>
            </a:r>
            <a:r>
              <a:rPr lang="zh-CN" altLang="en-US" sz="1600" dirty="0">
                <a:solidFill>
                  <a:srgbClr val="C00000"/>
                </a:solidFill>
              </a:rPr>
              <a:t>米</a:t>
            </a:r>
            <a:endParaRPr lang="en-US" altLang="zh-CN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en-US" altLang="zh-CN" sz="16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rgbClr val="C00000"/>
                </a:solidFill>
              </a:rPr>
              <a:t>……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0" y="2340448"/>
            <a:ext cx="6486525" cy="43297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298781"/>
            <a:ext cx="6569075" cy="43714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2295478"/>
            <a:ext cx="6569075" cy="43747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999" y="2317962"/>
            <a:ext cx="6486525" cy="43747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998" y="2266122"/>
            <a:ext cx="6650182" cy="44334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4038" y="2272993"/>
            <a:ext cx="6792065" cy="442656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4037" y="2272993"/>
            <a:ext cx="6792065" cy="451672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33997" y="2295478"/>
            <a:ext cx="6792065" cy="445930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9515" y="2262390"/>
            <a:ext cx="6826587" cy="4546507"/>
          </a:xfrm>
          <a:prstGeom prst="rect">
            <a:avLst/>
          </a:prstGeom>
        </p:spPr>
      </p:pic>
      <p:pic>
        <p:nvPicPr>
          <p:cNvPr id="24" name="Klaus Badelt - Barbossa Is Hungry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88925" y="5703838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700" numSld="999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521251"/>
            <a:ext cx="10239375" cy="6010693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softEdge rad="1270000"/>
          </a:effectLst>
        </p:spPr>
      </p:pic>
      <p:sp>
        <p:nvSpPr>
          <p:cNvPr id="2" name="文本框 1"/>
          <p:cNvSpPr txBox="1"/>
          <p:nvPr/>
        </p:nvSpPr>
        <p:spPr>
          <a:xfrm>
            <a:off x="904875" y="775108"/>
            <a:ext cx="8115300" cy="5502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国泰民安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源于他们每一分钟的默默守护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岁月静好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源于他们每一分钟的负重前行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90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多年来，经过不懈努力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今天的中国人民解放军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正大步走在建设世界一流军队的道路上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有信心有能力打败一切来犯之敌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Ion Boardroom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903</Words>
  <Application>WPS 演示</Application>
  <PresentationFormat>宽屏</PresentationFormat>
  <Paragraphs>86</Paragraphs>
  <Slides>15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Wingdings 3</vt:lpstr>
      <vt:lpstr>Arial</vt:lpstr>
      <vt:lpstr>华文楷体</vt:lpstr>
      <vt:lpstr>楷体</vt:lpstr>
      <vt:lpstr>微软雅黑</vt:lpstr>
      <vt:lpstr>Arial Unicode MS</vt:lpstr>
      <vt:lpstr>Century Gothic</vt:lpstr>
      <vt:lpstr>Segoe Print</vt:lpstr>
      <vt:lpstr>Calibri</vt:lpstr>
      <vt:lpstr>Symbol</vt:lpstr>
      <vt:lpstr>离子会议室</vt:lpstr>
      <vt:lpstr>   最可爱的人                   —中国人民解放军</vt:lpstr>
      <vt:lpstr>中国人民解放军艺术学院                        中国人民解放军信息工程大学</vt:lpstr>
      <vt:lpstr>1949年建国大典阅兵</vt:lpstr>
      <vt:lpstr>2017年建军90周年阅兵</vt:lpstr>
      <vt:lpstr>PowerPoint 演示文稿</vt:lpstr>
      <vt:lpstr>PowerPoint 演示文稿</vt:lpstr>
      <vt:lpstr>PowerPoint 演示文稿</vt:lpstr>
      <vt:lpstr>军人的一分钟</vt:lpstr>
      <vt:lpstr>PowerPoint 演示文稿</vt:lpstr>
      <vt:lpstr>PowerPoint 演示文稿</vt:lpstr>
      <vt:lpstr>PowerPoint 演示文稿</vt:lpstr>
      <vt:lpstr>60里长街送别维和英雄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中国梦            强军梦</dc:title>
  <dc:creator>宝艺 魏</dc:creator>
  <cp:lastModifiedBy>凡、尘</cp:lastModifiedBy>
  <cp:revision>21</cp:revision>
  <dcterms:created xsi:type="dcterms:W3CDTF">2019-03-23T05:42:00Z</dcterms:created>
  <dcterms:modified xsi:type="dcterms:W3CDTF">2019-04-26T12:13:56Z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