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9"/>
  </p:notesMasterIdLst>
  <p:sldIdLst>
    <p:sldId id="256" r:id="rId2"/>
    <p:sldId id="304" r:id="rId3"/>
    <p:sldId id="305" r:id="rId4"/>
    <p:sldId id="268" r:id="rId5"/>
    <p:sldId id="262" r:id="rId6"/>
    <p:sldId id="263" r:id="rId7"/>
    <p:sldId id="264" r:id="rId8"/>
    <p:sldId id="265" r:id="rId9"/>
    <p:sldId id="266" r:id="rId10"/>
    <p:sldId id="267" r:id="rId11"/>
    <p:sldId id="272" r:id="rId12"/>
    <p:sldId id="257" r:id="rId13"/>
    <p:sldId id="270" r:id="rId14"/>
    <p:sldId id="271" r:id="rId15"/>
    <p:sldId id="291" r:id="rId16"/>
    <p:sldId id="289" r:id="rId17"/>
    <p:sldId id="292" r:id="rId18"/>
    <p:sldId id="293" r:id="rId19"/>
    <p:sldId id="283" r:id="rId20"/>
    <p:sldId id="294" r:id="rId21"/>
    <p:sldId id="284" r:id="rId22"/>
    <p:sldId id="306" r:id="rId23"/>
    <p:sldId id="285" r:id="rId24"/>
    <p:sldId id="298" r:id="rId25"/>
    <p:sldId id="273" r:id="rId26"/>
    <p:sldId id="286" r:id="rId27"/>
    <p:sldId id="295" r:id="rId28"/>
    <p:sldId id="300" r:id="rId29"/>
    <p:sldId id="301" r:id="rId30"/>
    <p:sldId id="302" r:id="rId31"/>
    <p:sldId id="296" r:id="rId32"/>
    <p:sldId id="287" r:id="rId33"/>
    <p:sldId id="297" r:id="rId34"/>
    <p:sldId id="303" r:id="rId35"/>
    <p:sldId id="288" r:id="rId36"/>
    <p:sldId id="299" r:id="rId37"/>
    <p:sldId id="274" r:id="rId38"/>
    <p:sldId id="275" r:id="rId39"/>
    <p:sldId id="276" r:id="rId40"/>
    <p:sldId id="277" r:id="rId41"/>
    <p:sldId id="278" r:id="rId42"/>
    <p:sldId id="279" r:id="rId43"/>
    <p:sldId id="280" r:id="rId44"/>
    <p:sldId id="281" r:id="rId45"/>
    <p:sldId id="308" r:id="rId46"/>
    <p:sldId id="282" r:id="rId47"/>
    <p:sldId id="258" r:id="rId4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6D34AC-E168-45D7-B228-BAA8BD0888B5}" type="datetimeFigureOut">
              <a:rPr lang="zh-CN" altLang="en-US" smtClean="0"/>
              <a:pPr/>
              <a:t>2016/11/28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5555C3-6116-43AB-A2FF-D87B423E76BC}"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a:defRPr/>
            </a:pPr>
            <a:r>
              <a:rPr lang="en-US" dirty="0" smtClean="0">
                <a:ea typeface="ＭＳ Ｐゴシック" charset="0"/>
              </a:rPr>
              <a:t>1</a:t>
            </a:r>
            <a:r>
              <a:rPr lang="en-US" baseline="30000" dirty="0" smtClean="0">
                <a:ea typeface="ＭＳ Ｐゴシック" charset="0"/>
              </a:rPr>
              <a:t>st</a:t>
            </a:r>
            <a:r>
              <a:rPr lang="en-US" dirty="0" smtClean="0">
                <a:ea typeface="ＭＳ Ｐゴシック" charset="0"/>
              </a:rPr>
              <a:t> </a:t>
            </a:r>
            <a:r>
              <a:rPr lang="en-US" dirty="0" err="1" smtClean="0">
                <a:ea typeface="ＭＳ Ｐゴシック" charset="0"/>
              </a:rPr>
              <a:t>col</a:t>
            </a:r>
            <a:r>
              <a:rPr lang="en-US" dirty="0" smtClean="0">
                <a:ea typeface="ＭＳ Ｐゴシック" charset="0"/>
              </a:rPr>
              <a:t>: three data sets</a:t>
            </a:r>
          </a:p>
          <a:p>
            <a:pPr>
              <a:defRPr/>
            </a:pPr>
            <a:r>
              <a:rPr lang="en-US" dirty="0" smtClean="0">
                <a:ea typeface="ＭＳ Ｐゴシック" charset="0"/>
              </a:rPr>
              <a:t>2</a:t>
            </a:r>
            <a:r>
              <a:rPr lang="en-US" baseline="30000" dirty="0" smtClean="0">
                <a:ea typeface="ＭＳ Ｐゴシック" charset="0"/>
              </a:rPr>
              <a:t>nd</a:t>
            </a:r>
            <a:r>
              <a:rPr lang="en-US" dirty="0" smtClean="0">
                <a:ea typeface="ＭＳ Ｐゴシック" charset="0"/>
              </a:rPr>
              <a:t> </a:t>
            </a:r>
            <a:r>
              <a:rPr lang="en-US" dirty="0" err="1" smtClean="0">
                <a:ea typeface="ＭＳ Ｐゴシック" charset="0"/>
              </a:rPr>
              <a:t>col</a:t>
            </a:r>
            <a:r>
              <a:rPr lang="en-US" dirty="0" smtClean="0">
                <a:ea typeface="ＭＳ Ｐゴシック" charset="0"/>
              </a:rPr>
              <a:t>: </a:t>
            </a:r>
            <a:r>
              <a:rPr lang="en-US" dirty="0" err="1" smtClean="0">
                <a:ea typeface="ＭＳ Ｐゴシック" charset="0"/>
              </a:rPr>
              <a:t>dmin</a:t>
            </a:r>
            <a:endParaRPr lang="en-US" dirty="0" smtClean="0">
              <a:ea typeface="ＭＳ Ｐゴシック" charset="0"/>
            </a:endParaRPr>
          </a:p>
          <a:p>
            <a:pPr>
              <a:defRPr/>
            </a:pPr>
            <a:r>
              <a:rPr lang="en-US" dirty="0" smtClean="0">
                <a:ea typeface="ＭＳ Ｐゴシック" charset="0"/>
              </a:rPr>
              <a:t>3</a:t>
            </a:r>
            <a:r>
              <a:rPr lang="en-US" baseline="30000" dirty="0" smtClean="0">
                <a:ea typeface="ＭＳ Ｐゴシック" charset="0"/>
              </a:rPr>
              <a:t>rd</a:t>
            </a:r>
            <a:r>
              <a:rPr lang="en-US" dirty="0" smtClean="0">
                <a:ea typeface="ＭＳ Ｐゴシック" charset="0"/>
              </a:rPr>
              <a:t> </a:t>
            </a:r>
            <a:r>
              <a:rPr lang="en-US" dirty="0" err="1" smtClean="0">
                <a:ea typeface="ＭＳ Ｐゴシック" charset="0"/>
              </a:rPr>
              <a:t>col</a:t>
            </a:r>
            <a:r>
              <a:rPr lang="en-US" dirty="0" smtClean="0">
                <a:ea typeface="ＭＳ Ｐゴシック" charset="0"/>
              </a:rPr>
              <a:t>: </a:t>
            </a:r>
            <a:r>
              <a:rPr lang="en-US" dirty="0" err="1" smtClean="0">
                <a:ea typeface="ＭＳ Ｐゴシック" charset="0"/>
              </a:rPr>
              <a:t>dmax</a:t>
            </a:r>
            <a:endParaRPr lang="en-US" dirty="0" smtClean="0">
              <a:ea typeface="ＭＳ Ｐゴシック" charset="0"/>
            </a:endParaRPr>
          </a:p>
        </p:txBody>
      </p:sp>
      <p:sp>
        <p:nvSpPr>
          <p:cNvPr id="4" name="灯片编号占位符 3"/>
          <p:cNvSpPr>
            <a:spLocks noGrp="1"/>
          </p:cNvSpPr>
          <p:nvPr>
            <p:ph type="sldNum" sz="quarter" idx="10"/>
          </p:nvPr>
        </p:nvSpPr>
        <p:spPr/>
        <p:txBody>
          <a:bodyPr/>
          <a:lstStyle/>
          <a:p>
            <a:fld id="{535555C3-6116-43AB-A2FF-D87B423E76BC}" type="slidenum">
              <a:rPr lang="zh-CN" altLang="en-US" smtClean="0"/>
              <a:pPr/>
              <a:t>33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Ref idx="1002">
        <a:schemeClr val="bg2"/>
      </p:bgRef>
    </p:bg>
    <p:spTree>
      <p:nvGrpSpPr>
        <p:cNvPr id="1" name=""/>
        <p:cNvGrpSpPr/>
        <p:nvPr/>
      </p:nvGrpSpPr>
      <p:grpSpPr>
        <a:xfrm>
          <a:off x="0" y="0"/>
          <a:ext cx="0" cy="0"/>
          <a:chOff x="0" y="0"/>
          <a:chExt cx="0" cy="0"/>
        </a:xfrm>
      </p:grpSpPr>
      <p:sp>
        <p:nvSpPr>
          <p:cNvPr id="9" name="标题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CN" altLang="en-US" smtClean="0"/>
              <a:t>单击此处编辑母版标题样式</a:t>
            </a:r>
            <a:endParaRPr kumimoji="0" lang="en-US"/>
          </a:p>
        </p:txBody>
      </p:sp>
      <p:sp>
        <p:nvSpPr>
          <p:cNvPr id="17" name="副标题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30" name="日期占位符 29"/>
          <p:cNvSpPr>
            <a:spLocks noGrp="1"/>
          </p:cNvSpPr>
          <p:nvPr>
            <p:ph type="dt" sz="half" idx="10"/>
          </p:nvPr>
        </p:nvSpPr>
        <p:spPr/>
        <p:txBody>
          <a:bodyPr/>
          <a:lstStyle/>
          <a:p>
            <a:fld id="{D35BB1E0-C197-4062-9DC2-980D7C3101AB}" type="datetimeFigureOut">
              <a:rPr lang="zh-CN" altLang="en-US" smtClean="0"/>
              <a:pPr/>
              <a:t>2016/11/28</a:t>
            </a:fld>
            <a:endParaRPr lang="zh-CN" altLang="en-US"/>
          </a:p>
        </p:txBody>
      </p:sp>
      <p:sp>
        <p:nvSpPr>
          <p:cNvPr id="19" name="页脚占位符 18"/>
          <p:cNvSpPr>
            <a:spLocks noGrp="1"/>
          </p:cNvSpPr>
          <p:nvPr>
            <p:ph type="ftr" sz="quarter" idx="11"/>
          </p:nvPr>
        </p:nvSpPr>
        <p:spPr/>
        <p:txBody>
          <a:bodyPr/>
          <a:lstStyle/>
          <a:p>
            <a:endParaRPr lang="zh-CN" altLang="en-US"/>
          </a:p>
        </p:txBody>
      </p:sp>
      <p:sp>
        <p:nvSpPr>
          <p:cNvPr id="27" name="灯片编号占位符 26"/>
          <p:cNvSpPr>
            <a:spLocks noGrp="1"/>
          </p:cNvSpPr>
          <p:nvPr>
            <p:ph type="sldNum" sz="quarter" idx="12"/>
          </p:nvPr>
        </p:nvSpPr>
        <p:spPr/>
        <p:txBody>
          <a:bodyPr/>
          <a:lstStyle/>
          <a:p>
            <a:fld id="{4847DAFD-F297-44F7-BAB7-8461535F88F4}" type="slidenum">
              <a:rPr lang="zh-CN" altLang="en-US" smtClean="0"/>
              <a:pPr/>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D35BB1E0-C197-4062-9DC2-980D7C3101AB}" type="datetimeFigureOut">
              <a:rPr lang="zh-CN" altLang="en-US" smtClean="0"/>
              <a:pPr/>
              <a:t>2016/11/28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47DAFD-F297-44F7-BAB7-8461535F88F4}"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914401"/>
            <a:ext cx="2057400" cy="5211763"/>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914401"/>
            <a:ext cx="6019800" cy="5211763"/>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D35BB1E0-C197-4062-9DC2-980D7C3101AB}" type="datetimeFigureOut">
              <a:rPr lang="zh-CN" altLang="en-US" smtClean="0"/>
              <a:pPr/>
              <a:t>2016/11/28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47DAFD-F297-44F7-BAB7-8461535F88F4}"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内容占位符 2"/>
          <p:cNvSpPr>
            <a:spLocks noGrp="1"/>
          </p:cNvSpPr>
          <p:nvPr>
            <p:ph idx="1"/>
          </p:nvPr>
        </p:nvSpPr>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D35BB1E0-C197-4062-9DC2-980D7C3101AB}" type="datetimeFigureOut">
              <a:rPr lang="zh-CN" altLang="en-US" smtClean="0"/>
              <a:pPr/>
              <a:t>2016/11/28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47DAFD-F297-44F7-BAB7-8461535F88F4}"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2">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p:txBody>
          <a:bodyPr/>
          <a:lstStyle/>
          <a:p>
            <a:fld id="{D35BB1E0-C197-4062-9DC2-980D7C3101AB}" type="datetimeFigureOut">
              <a:rPr lang="zh-CN" altLang="en-US" smtClean="0"/>
              <a:pPr/>
              <a:t>2016/11/28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47DAFD-F297-44F7-BAB7-8461535F88F4}" type="slidenum">
              <a:rPr lang="zh-CN" altLang="en-US" smtClean="0"/>
              <a:pPr/>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229600" cy="1143000"/>
          </a:xfrm>
        </p:spPr>
        <p:txBody>
          <a:bodyPr/>
          <a:lstStyle/>
          <a:p>
            <a:r>
              <a:rPr kumimoji="0" lang="zh-CN" altLang="en-US" smtClean="0"/>
              <a:t>单击此处编辑母版标题样式</a:t>
            </a:r>
            <a:endParaRPr kumimoji="0" lang="en-US"/>
          </a:p>
        </p:txBody>
      </p:sp>
      <p:sp>
        <p:nvSpPr>
          <p:cNvPr id="3" name="内容占位符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D35BB1E0-C197-4062-9DC2-980D7C3101AB}" type="datetimeFigureOut">
              <a:rPr lang="zh-CN" altLang="en-US" smtClean="0"/>
              <a:pPr/>
              <a:t>2016/11/28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847DAFD-F297-44F7-BAB7-8461535F88F4}"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229600" cy="1143000"/>
          </a:xfrm>
        </p:spPr>
        <p:txBody>
          <a:bodyPr tIns="45720" anchor="b"/>
          <a:lstStyle>
            <a:lvl1pPr>
              <a:defRPr/>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p>
        </p:txBody>
      </p:sp>
      <p:sp>
        <p:nvSpPr>
          <p:cNvPr id="4" name="文本占位符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p>
        </p:txBody>
      </p:sp>
      <p:sp>
        <p:nvSpPr>
          <p:cNvPr id="5" name="内容占位符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p>
            <a:fld id="{D35BB1E0-C197-4062-9DC2-980D7C3101AB}" type="datetimeFigureOut">
              <a:rPr lang="zh-CN" altLang="en-US" smtClean="0"/>
              <a:pPr/>
              <a:t>2016/11/28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847DAFD-F297-44F7-BAB7-8461535F88F4}"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p>
            <a:fld id="{D35BB1E0-C197-4062-9DC2-980D7C3101AB}" type="datetimeFigureOut">
              <a:rPr lang="zh-CN" altLang="en-US" smtClean="0"/>
              <a:pPr/>
              <a:t>2016/11/28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847DAFD-F297-44F7-BAB7-8461535F88F4}"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35BB1E0-C197-4062-9DC2-980D7C3101AB}" type="datetimeFigureOut">
              <a:rPr lang="zh-CN" altLang="en-US" smtClean="0"/>
              <a:pPr/>
              <a:t>2016/11/28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847DAFD-F297-44F7-BAB7-8461535F88F4}"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CN" altLang="en-US" smtClean="0"/>
              <a:t>单击此处编辑母版文本样式</a:t>
            </a:r>
          </a:p>
        </p:txBody>
      </p:sp>
      <p:sp>
        <p:nvSpPr>
          <p:cNvPr id="4" name="内容占位符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D35BB1E0-C197-4062-9DC2-980D7C3101AB}" type="datetimeFigureOut">
              <a:rPr lang="zh-CN" altLang="en-US" smtClean="0"/>
              <a:pPr/>
              <a:t>2016/11/28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847DAFD-F297-44F7-BAB7-8461535F88F4}"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9" name="单圆角矩形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直角三角形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标题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CN" altLang="en-US" smtClean="0"/>
              <a:t>单击此处编辑母版标题样式</a:t>
            </a:r>
            <a:endParaRPr kumimoji="0" lang="en-US"/>
          </a:p>
        </p:txBody>
      </p:sp>
      <p:sp>
        <p:nvSpPr>
          <p:cNvPr id="4" name="文本占位符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p>
        </p:txBody>
      </p:sp>
      <p:sp>
        <p:nvSpPr>
          <p:cNvPr id="5" name="日期占位符 4"/>
          <p:cNvSpPr>
            <a:spLocks noGrp="1"/>
          </p:cNvSpPr>
          <p:nvPr>
            <p:ph type="dt" sz="half" idx="10"/>
          </p:nvPr>
        </p:nvSpPr>
        <p:spPr/>
        <p:txBody>
          <a:bodyPr/>
          <a:lstStyle/>
          <a:p>
            <a:fld id="{D35BB1E0-C197-4062-9DC2-980D7C3101AB}" type="datetimeFigureOut">
              <a:rPr lang="zh-CN" altLang="en-US" smtClean="0"/>
              <a:pPr/>
              <a:t>2016/11/28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8077200" y="6356350"/>
            <a:ext cx="609600" cy="365125"/>
          </a:xfrm>
        </p:spPr>
        <p:txBody>
          <a:bodyPr/>
          <a:lstStyle/>
          <a:p>
            <a:fld id="{4847DAFD-F297-44F7-BAB7-8461535F88F4}" type="slidenum">
              <a:rPr lang="zh-CN" altLang="en-US" smtClean="0"/>
              <a:pPr/>
              <a:t>‹#›</a:t>
            </a:fld>
            <a:endParaRPr lang="zh-CN" altLang="en-US"/>
          </a:p>
        </p:txBody>
      </p:sp>
      <p:sp>
        <p:nvSpPr>
          <p:cNvPr id="3" name="图片占位符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CN" altLang="en-US" smtClean="0"/>
              <a:t>单击图标添加图片</a:t>
            </a:r>
            <a:endParaRPr kumimoji="0" lang="en-US" dirty="0"/>
          </a:p>
        </p:txBody>
      </p:sp>
      <p:sp>
        <p:nvSpPr>
          <p:cNvPr id="10" name="任意多边形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任意多边形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任意多边形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任意多边形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标题占位符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CN" altLang="en-US" smtClean="0"/>
              <a:t>单击此处编辑母版标题样式</a:t>
            </a:r>
            <a:endParaRPr kumimoji="0" lang="en-US"/>
          </a:p>
        </p:txBody>
      </p:sp>
      <p:sp>
        <p:nvSpPr>
          <p:cNvPr id="30" name="文本占位符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0" name="日期占位符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35BB1E0-C197-4062-9DC2-980D7C3101AB}" type="datetimeFigureOut">
              <a:rPr lang="zh-CN" altLang="en-US" smtClean="0"/>
              <a:pPr/>
              <a:t>2016/11/28</a:t>
            </a:fld>
            <a:endParaRPr lang="zh-CN" altLang="en-US"/>
          </a:p>
        </p:txBody>
      </p:sp>
      <p:sp>
        <p:nvSpPr>
          <p:cNvPr id="22" name="页脚占位符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CN" altLang="en-US"/>
          </a:p>
        </p:txBody>
      </p:sp>
      <p:sp>
        <p:nvSpPr>
          <p:cNvPr id="18" name="灯片编号占位符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847DAFD-F297-44F7-BAB7-8461535F88F4}" type="slidenum">
              <a:rPr lang="zh-CN" altLang="en-US" smtClean="0"/>
              <a:pPr/>
              <a:t>‹#›</a:t>
            </a:fld>
            <a:endParaRPr lang="zh-CN" altLang="en-US"/>
          </a:p>
        </p:txBody>
      </p:sp>
      <p:grpSp>
        <p:nvGrpSpPr>
          <p:cNvPr id="2" name="组合 1"/>
          <p:cNvGrpSpPr/>
          <p:nvPr/>
        </p:nvGrpSpPr>
        <p:grpSpPr>
          <a:xfrm>
            <a:off x="-19017" y="202408"/>
            <a:ext cx="9180548" cy="649224"/>
            <a:chOff x="-19045" y="216550"/>
            <a:chExt cx="9180548" cy="649224"/>
          </a:xfrm>
        </p:grpSpPr>
        <p:sp>
          <p:nvSpPr>
            <p:cNvPr id="12" name="任意多边形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任意多边形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csie.ntu.edu.tw/~cjlin/libsv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dirty="0" smtClean="0"/>
              <a:t>谈模式识别方法在林业管理问题中的应用</a:t>
            </a:r>
            <a:endParaRPr lang="zh-CN" altLang="en-US" dirty="0"/>
          </a:p>
        </p:txBody>
      </p:sp>
      <p:sp>
        <p:nvSpPr>
          <p:cNvPr id="3" name="副标题 2"/>
          <p:cNvSpPr>
            <a:spLocks noGrp="1"/>
          </p:cNvSpPr>
          <p:nvPr>
            <p:ph type="subTitle" idx="1"/>
          </p:nvPr>
        </p:nvSpPr>
        <p:spPr>
          <a:xfrm>
            <a:off x="533400" y="3228536"/>
            <a:ext cx="7854696" cy="2486480"/>
          </a:xfrm>
        </p:spPr>
        <p:txBody>
          <a:bodyPr>
            <a:normAutofit/>
          </a:bodyPr>
          <a:lstStyle/>
          <a:p>
            <a:endParaRPr lang="en-US" altLang="zh-CN" dirty="0" smtClean="0"/>
          </a:p>
          <a:p>
            <a:endParaRPr lang="en-US" altLang="zh-CN" dirty="0" smtClean="0"/>
          </a:p>
          <a:p>
            <a:r>
              <a:rPr lang="zh-CN" altLang="en-US" dirty="0" smtClean="0"/>
              <a:t>报告人：管理</a:t>
            </a:r>
            <a:r>
              <a:rPr lang="zh-CN" altLang="en-US" dirty="0" smtClean="0"/>
              <a:t>工程系 马</a:t>
            </a:r>
            <a:r>
              <a:rPr lang="zh-CN" altLang="en-US" dirty="0" smtClean="0"/>
              <a:t>宁</a:t>
            </a:r>
            <a:endParaRPr lang="en-US" altLang="zh-CN" dirty="0" smtClean="0"/>
          </a:p>
          <a:p>
            <a:endParaRPr lang="en-US" altLang="zh-CN" dirty="0" smtClean="0"/>
          </a:p>
          <a:p>
            <a:endParaRPr lang="zh-CN" altLang="en-US" dirty="0"/>
          </a:p>
        </p:txBody>
      </p:sp>
      <p:sp>
        <p:nvSpPr>
          <p:cNvPr id="4" name="矩形 3"/>
          <p:cNvSpPr/>
          <p:nvPr/>
        </p:nvSpPr>
        <p:spPr>
          <a:xfrm>
            <a:off x="1000100" y="5435758"/>
            <a:ext cx="6215106" cy="707886"/>
          </a:xfrm>
          <a:prstGeom prst="rect">
            <a:avLst/>
          </a:prstGeom>
        </p:spPr>
        <p:txBody>
          <a:bodyPr wrap="square">
            <a:spAutoFit/>
          </a:bodyPr>
          <a:lstStyle/>
          <a:p>
            <a:r>
              <a:rPr lang="zh-CN" altLang="en-US" sz="2000" dirty="0" smtClean="0"/>
              <a:t>报告地点：学研</a:t>
            </a:r>
            <a:r>
              <a:rPr lang="en-US" altLang="zh-CN" sz="2000" dirty="0" smtClean="0"/>
              <a:t>B107</a:t>
            </a:r>
          </a:p>
          <a:p>
            <a:r>
              <a:rPr lang="zh-CN" altLang="en-US" sz="2000" dirty="0" smtClean="0"/>
              <a:t>报告时间：</a:t>
            </a:r>
            <a:r>
              <a:rPr lang="en-US" altLang="zh-CN" sz="2000" dirty="0" smtClean="0"/>
              <a:t>2016</a:t>
            </a:r>
            <a:r>
              <a:rPr lang="zh-CN" altLang="en-US" sz="2000" dirty="0" smtClean="0"/>
              <a:t>年</a:t>
            </a:r>
            <a:r>
              <a:rPr lang="en-US" altLang="zh-CN" sz="2000" dirty="0" smtClean="0"/>
              <a:t>5</a:t>
            </a:r>
            <a:r>
              <a:rPr lang="zh-CN" altLang="en-US" sz="2000" dirty="0" smtClean="0"/>
              <a:t>月</a:t>
            </a:r>
            <a:r>
              <a:rPr lang="en-US" altLang="zh-CN" sz="2000" dirty="0" smtClean="0"/>
              <a:t>18</a:t>
            </a:r>
            <a:r>
              <a:rPr lang="zh-CN" altLang="en-US" sz="2000" dirty="0" smtClean="0"/>
              <a:t>日（周三），</a:t>
            </a:r>
            <a:r>
              <a:rPr lang="en-US" altLang="zh-CN" sz="2000" dirty="0" smtClean="0"/>
              <a:t>13</a:t>
            </a:r>
            <a:r>
              <a:rPr lang="zh-CN" altLang="en-US" sz="2000" dirty="0" smtClean="0"/>
              <a:t>：</a:t>
            </a:r>
            <a:r>
              <a:rPr lang="en-US" altLang="zh-CN" sz="2000" dirty="0" smtClean="0"/>
              <a:t>30-15</a:t>
            </a:r>
            <a:r>
              <a:rPr lang="zh-CN" altLang="en-US" sz="2000" dirty="0" smtClean="0"/>
              <a:t>：</a:t>
            </a:r>
            <a:r>
              <a:rPr lang="en-US" altLang="zh-CN" sz="2000" dirty="0" smtClean="0"/>
              <a:t>30</a:t>
            </a:r>
            <a:endParaRPr lang="en-US" altLang="zh-CN" sz="2000"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内容占位符 2"/>
          <p:cNvSpPr>
            <a:spLocks noGrp="1"/>
          </p:cNvSpPr>
          <p:nvPr>
            <p:ph idx="4294967295"/>
          </p:nvPr>
        </p:nvSpPr>
        <p:spPr>
          <a:xfrm>
            <a:off x="1331913" y="2133600"/>
            <a:ext cx="6264275" cy="1295400"/>
          </a:xfrm>
        </p:spPr>
        <p:txBody>
          <a:bodyPr>
            <a:normAutofit/>
          </a:bodyPr>
          <a:lstStyle/>
          <a:p>
            <a:pPr>
              <a:lnSpc>
                <a:spcPct val="90000"/>
              </a:lnSpc>
              <a:buFont typeface="Wingdings" pitchFamily="2" charset="2"/>
              <a:buNone/>
            </a:pPr>
            <a:r>
              <a:rPr lang="zh-CN" altLang="en-US" sz="3600" dirty="0">
                <a:solidFill>
                  <a:schemeClr val="tx2"/>
                </a:solidFill>
                <a:latin typeface="宋体" pitchFamily="2" charset="-122"/>
                <a:ea typeface="+mj-ea"/>
                <a:cs typeface="+mj-cs"/>
              </a:rPr>
              <a:t>结论：</a:t>
            </a:r>
          </a:p>
          <a:p>
            <a:pPr>
              <a:lnSpc>
                <a:spcPct val="90000"/>
              </a:lnSpc>
              <a:buFont typeface="Wingdings" pitchFamily="2" charset="2"/>
              <a:buNone/>
            </a:pPr>
            <a:r>
              <a:rPr lang="en-US" altLang="zh-CN" sz="3600" dirty="0">
                <a:solidFill>
                  <a:schemeClr val="tx2"/>
                </a:solidFill>
                <a:latin typeface="宋体" pitchFamily="2" charset="-122"/>
                <a:ea typeface="+mj-ea"/>
                <a:cs typeface="+mj-cs"/>
              </a:rPr>
              <a:t>P</a:t>
            </a:r>
            <a:r>
              <a:rPr lang="zh-CN" altLang="en-US" sz="3600" dirty="0">
                <a:solidFill>
                  <a:schemeClr val="tx2"/>
                </a:solidFill>
                <a:latin typeface="宋体" pitchFamily="2" charset="-122"/>
                <a:ea typeface="+mj-ea"/>
                <a:cs typeface="+mj-cs"/>
              </a:rPr>
              <a:t>值很大，无理由拒绝原假设。</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idx="4294967295"/>
          </p:nvPr>
        </p:nvSpPr>
        <p:spPr>
          <a:xfrm>
            <a:off x="649315" y="1671638"/>
            <a:ext cx="7851775" cy="2400304"/>
          </a:xfrm>
        </p:spPr>
        <p:txBody>
          <a:bodyPr>
            <a:noAutofit/>
          </a:bodyPr>
          <a:lstStyle/>
          <a:p>
            <a:pPr algn="ctr"/>
            <a:r>
              <a:rPr lang="en-US" altLang="zh-CN" sz="4400" dirty="0" smtClean="0">
                <a:effectLst/>
                <a:latin typeface="Georgia" pitchFamily="18" charset="0"/>
              </a:rPr>
              <a:t>Statistics are used much like a drunk uses a lamppost: for support, not illumination.</a:t>
            </a:r>
            <a:endParaRPr lang="zh-CN" altLang="en-US" sz="4400" dirty="0">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dirty="0"/>
          </a:p>
        </p:txBody>
      </p:sp>
      <p:sp>
        <p:nvSpPr>
          <p:cNvPr id="4" name="Rectangle 2"/>
          <p:cNvSpPr>
            <a:spLocks noChangeArrowheads="1"/>
          </p:cNvSpPr>
          <p:nvPr/>
        </p:nvSpPr>
        <p:spPr bwMode="auto">
          <a:xfrm>
            <a:off x="609600" y="685800"/>
            <a:ext cx="7848600" cy="4724400"/>
          </a:xfrm>
          <a:prstGeom prst="rect">
            <a:avLst/>
          </a:prstGeom>
          <a:solidFill>
            <a:schemeClr val="folHlink"/>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zh-CN" altLang="zh-CN">
              <a:solidFill>
                <a:schemeClr val="bg1"/>
              </a:solidFill>
            </a:endParaRPr>
          </a:p>
        </p:txBody>
      </p:sp>
      <p:sp>
        <p:nvSpPr>
          <p:cNvPr id="5" name="Rectangle 4"/>
          <p:cNvSpPr>
            <a:spLocks noChangeArrowheads="1"/>
          </p:cNvSpPr>
          <p:nvPr/>
        </p:nvSpPr>
        <p:spPr bwMode="auto">
          <a:xfrm>
            <a:off x="2667000" y="762000"/>
            <a:ext cx="3048000" cy="3810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800">
                <a:latin typeface="Tahoma" charset="0"/>
                <a:ea typeface="ＭＳ Ｐゴシック" charset="0"/>
              </a:rPr>
              <a:t>Pattern Classification</a:t>
            </a:r>
          </a:p>
        </p:txBody>
      </p:sp>
      <p:sp>
        <p:nvSpPr>
          <p:cNvPr id="6" name="Rectangle 5"/>
          <p:cNvSpPr>
            <a:spLocks noChangeArrowheads="1"/>
          </p:cNvSpPr>
          <p:nvPr/>
        </p:nvSpPr>
        <p:spPr bwMode="auto">
          <a:xfrm>
            <a:off x="762000" y="1371600"/>
            <a:ext cx="30480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a:latin typeface="Tahoma" charset="0"/>
                <a:ea typeface="ＭＳ Ｐゴシック" charset="0"/>
              </a:rPr>
              <a:t>Statistical Approach</a:t>
            </a:r>
          </a:p>
        </p:txBody>
      </p:sp>
      <p:sp>
        <p:nvSpPr>
          <p:cNvPr id="7" name="Rectangle 6"/>
          <p:cNvSpPr>
            <a:spLocks noChangeArrowheads="1"/>
          </p:cNvSpPr>
          <p:nvPr/>
        </p:nvSpPr>
        <p:spPr bwMode="auto">
          <a:xfrm>
            <a:off x="4495800" y="1371600"/>
            <a:ext cx="30480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a:latin typeface="Tahoma" charset="0"/>
                <a:ea typeface="ＭＳ Ｐゴシック" charset="0"/>
              </a:rPr>
              <a:t>Non-Statistical Approach</a:t>
            </a:r>
          </a:p>
        </p:txBody>
      </p:sp>
      <p:sp>
        <p:nvSpPr>
          <p:cNvPr id="8" name="Rectangle 7"/>
          <p:cNvSpPr>
            <a:spLocks noChangeArrowheads="1"/>
          </p:cNvSpPr>
          <p:nvPr/>
        </p:nvSpPr>
        <p:spPr bwMode="auto">
          <a:xfrm>
            <a:off x="685800" y="1981200"/>
            <a:ext cx="2819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a:latin typeface="Tahoma" charset="0"/>
                <a:ea typeface="ＭＳ Ｐゴシック" charset="0"/>
              </a:rPr>
              <a:t>Supervised </a:t>
            </a:r>
          </a:p>
        </p:txBody>
      </p:sp>
      <p:sp>
        <p:nvSpPr>
          <p:cNvPr id="9" name="Rectangle 8"/>
          <p:cNvSpPr>
            <a:spLocks noChangeArrowheads="1"/>
          </p:cNvSpPr>
          <p:nvPr/>
        </p:nvSpPr>
        <p:spPr bwMode="auto">
          <a:xfrm>
            <a:off x="3657600" y="1981200"/>
            <a:ext cx="25146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dirty="0">
                <a:latin typeface="Tahoma" charset="0"/>
                <a:ea typeface="ＭＳ Ｐゴシック" charset="0"/>
              </a:rPr>
              <a:t>Unsupervised</a:t>
            </a:r>
          </a:p>
        </p:txBody>
      </p:sp>
      <p:sp>
        <p:nvSpPr>
          <p:cNvPr id="10" name="Rectangle 9"/>
          <p:cNvSpPr>
            <a:spLocks noChangeArrowheads="1"/>
          </p:cNvSpPr>
          <p:nvPr/>
        </p:nvSpPr>
        <p:spPr bwMode="auto">
          <a:xfrm>
            <a:off x="4038600" y="2362200"/>
            <a:ext cx="21336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Basic concepts: </a:t>
            </a:r>
          </a:p>
          <a:p>
            <a:pPr>
              <a:defRPr/>
            </a:pPr>
            <a:r>
              <a:rPr lang="en-US" sz="1400" dirty="0">
                <a:latin typeface="Tahoma" charset="0"/>
                <a:ea typeface="ＭＳ Ｐゴシック" charset="0"/>
              </a:rPr>
              <a:t>    Distance</a:t>
            </a:r>
          </a:p>
          <a:p>
            <a:pPr>
              <a:defRPr/>
            </a:pPr>
            <a:r>
              <a:rPr lang="en-US" sz="1400" dirty="0">
                <a:latin typeface="Tahoma" charset="0"/>
                <a:ea typeface="ＭＳ Ｐゴシック" charset="0"/>
              </a:rPr>
              <a:t>    Agglomerative method</a:t>
            </a:r>
          </a:p>
        </p:txBody>
      </p:sp>
      <p:sp>
        <p:nvSpPr>
          <p:cNvPr id="11" name="Rectangle 10"/>
          <p:cNvSpPr>
            <a:spLocks noChangeArrowheads="1"/>
          </p:cNvSpPr>
          <p:nvPr/>
        </p:nvSpPr>
        <p:spPr bwMode="auto">
          <a:xfrm>
            <a:off x="1066800" y="2362200"/>
            <a:ext cx="24384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Basic concepts:</a:t>
            </a:r>
          </a:p>
          <a:p>
            <a:pPr>
              <a:defRPr/>
            </a:pPr>
            <a:r>
              <a:rPr lang="en-US" sz="1400" dirty="0">
                <a:latin typeface="Tahoma" charset="0"/>
                <a:ea typeface="ＭＳ Ｐゴシック" charset="0"/>
              </a:rPr>
              <a:t>    </a:t>
            </a:r>
            <a:r>
              <a:rPr lang="en-US" sz="1400" dirty="0" err="1">
                <a:latin typeface="Tahoma" charset="0"/>
                <a:ea typeface="ＭＳ Ｐゴシック" charset="0"/>
              </a:rPr>
              <a:t>Baysian</a:t>
            </a:r>
            <a:r>
              <a:rPr lang="en-US" sz="1400" dirty="0">
                <a:latin typeface="Tahoma" charset="0"/>
                <a:ea typeface="ＭＳ Ｐゴシック" charset="0"/>
              </a:rPr>
              <a:t> decision rule </a:t>
            </a:r>
          </a:p>
          <a:p>
            <a:pPr>
              <a:defRPr/>
            </a:pPr>
            <a:r>
              <a:rPr lang="en-US" sz="1400" dirty="0">
                <a:latin typeface="Tahoma" charset="0"/>
                <a:ea typeface="ＭＳ Ｐゴシック" charset="0"/>
              </a:rPr>
              <a:t>    (MPP, LR, </a:t>
            </a:r>
            <a:r>
              <a:rPr lang="en-US" sz="1400" dirty="0" err="1">
                <a:latin typeface="Tahoma" charset="0"/>
                <a:ea typeface="ＭＳ Ｐゴシック" charset="0"/>
              </a:rPr>
              <a:t>Discri</a:t>
            </a:r>
            <a:r>
              <a:rPr lang="en-US" sz="1400" dirty="0">
                <a:latin typeface="Tahoma" charset="0"/>
                <a:ea typeface="ＭＳ Ｐゴシック" charset="0"/>
              </a:rPr>
              <a:t>.)</a:t>
            </a:r>
          </a:p>
        </p:txBody>
      </p:sp>
      <p:sp>
        <p:nvSpPr>
          <p:cNvPr id="12" name="Rectangle 11"/>
          <p:cNvSpPr>
            <a:spLocks noChangeArrowheads="1"/>
          </p:cNvSpPr>
          <p:nvPr/>
        </p:nvSpPr>
        <p:spPr bwMode="auto">
          <a:xfrm>
            <a:off x="1066800" y="3200400"/>
            <a:ext cx="2438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Parameter estimate (ML, BL)</a:t>
            </a:r>
          </a:p>
        </p:txBody>
      </p:sp>
      <p:sp>
        <p:nvSpPr>
          <p:cNvPr id="13" name="Rectangle 12"/>
          <p:cNvSpPr>
            <a:spLocks noChangeArrowheads="1"/>
          </p:cNvSpPr>
          <p:nvPr/>
        </p:nvSpPr>
        <p:spPr bwMode="auto">
          <a:xfrm>
            <a:off x="1066800" y="3581400"/>
            <a:ext cx="2438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a:latin typeface="Tahoma" charset="0"/>
                <a:ea typeface="ＭＳ Ｐゴシック" charset="0"/>
              </a:rPr>
              <a:t>Non-Parametric learning (kNN)</a:t>
            </a:r>
          </a:p>
        </p:txBody>
      </p:sp>
      <p:sp>
        <p:nvSpPr>
          <p:cNvPr id="14" name="Rectangle 13"/>
          <p:cNvSpPr>
            <a:spLocks noChangeArrowheads="1"/>
          </p:cNvSpPr>
          <p:nvPr/>
        </p:nvSpPr>
        <p:spPr bwMode="auto">
          <a:xfrm>
            <a:off x="1066800" y="3962400"/>
            <a:ext cx="2438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LDF (Perceptron) </a:t>
            </a:r>
          </a:p>
        </p:txBody>
      </p:sp>
      <p:sp>
        <p:nvSpPr>
          <p:cNvPr id="15" name="Rectangle 14"/>
          <p:cNvSpPr>
            <a:spLocks noChangeArrowheads="1"/>
          </p:cNvSpPr>
          <p:nvPr/>
        </p:nvSpPr>
        <p:spPr bwMode="auto">
          <a:xfrm>
            <a:off x="4038600" y="3200400"/>
            <a:ext cx="2133600" cy="304800"/>
          </a:xfrm>
          <a:prstGeom prst="rect">
            <a:avLst/>
          </a:prstGeom>
          <a:solidFill>
            <a:srgbClr val="FFC000"/>
          </a:solidFill>
          <a:ln w="9525">
            <a:solidFill>
              <a:schemeClr val="tx1"/>
            </a:solidFill>
            <a:miter lim="800000"/>
            <a:headEnd/>
            <a:tailEnd/>
          </a:ln>
          <a:effectLst/>
          <a:extLst/>
        </p:spPr>
        <p:txBody>
          <a:bodyPr wrap="none" anchor="ctr"/>
          <a:lstStyle/>
          <a:p>
            <a:pPr algn="ctr">
              <a:defRPr/>
            </a:pPr>
            <a:r>
              <a:rPr lang="en-US" altLang="zh-CN" sz="1400" dirty="0" smtClean="0">
                <a:latin typeface="Tahoma" charset="0"/>
                <a:ea typeface="ＭＳ Ｐゴシック" charset="0"/>
              </a:rPr>
              <a:t>K</a:t>
            </a:r>
            <a:r>
              <a:rPr lang="en-US" sz="1400" dirty="0" smtClean="0">
                <a:latin typeface="Tahoma" charset="0"/>
                <a:ea typeface="ＭＳ Ｐゴシック" charset="0"/>
              </a:rPr>
              <a:t>-means</a:t>
            </a:r>
            <a:endParaRPr lang="en-US" sz="1400" dirty="0">
              <a:latin typeface="Tahoma" charset="0"/>
              <a:ea typeface="ＭＳ Ｐゴシック" charset="0"/>
            </a:endParaRPr>
          </a:p>
        </p:txBody>
      </p:sp>
      <p:sp>
        <p:nvSpPr>
          <p:cNvPr id="16" name="Rectangle 15"/>
          <p:cNvSpPr>
            <a:spLocks noChangeArrowheads="1"/>
          </p:cNvSpPr>
          <p:nvPr/>
        </p:nvSpPr>
        <p:spPr bwMode="auto">
          <a:xfrm>
            <a:off x="4038600" y="3581400"/>
            <a:ext cx="21336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Winner-take-all</a:t>
            </a:r>
          </a:p>
        </p:txBody>
      </p:sp>
      <p:sp>
        <p:nvSpPr>
          <p:cNvPr id="17" name="Rectangle 16"/>
          <p:cNvSpPr>
            <a:spLocks noChangeArrowheads="1"/>
          </p:cNvSpPr>
          <p:nvPr/>
        </p:nvSpPr>
        <p:spPr bwMode="auto">
          <a:xfrm>
            <a:off x="4038600" y="3962400"/>
            <a:ext cx="21336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err="1">
                <a:latin typeface="Tahoma" charset="0"/>
                <a:ea typeface="ＭＳ Ｐゴシック" charset="0"/>
              </a:rPr>
              <a:t>Kohonen</a:t>
            </a:r>
            <a:r>
              <a:rPr lang="en-US" sz="1400" dirty="0">
                <a:latin typeface="Tahoma" charset="0"/>
                <a:ea typeface="ＭＳ Ｐゴシック" charset="0"/>
              </a:rPr>
              <a:t> maps</a:t>
            </a:r>
          </a:p>
        </p:txBody>
      </p:sp>
      <p:sp>
        <p:nvSpPr>
          <p:cNvPr id="18" name="Rectangle 17"/>
          <p:cNvSpPr>
            <a:spLocks noChangeArrowheads="1"/>
          </p:cNvSpPr>
          <p:nvPr/>
        </p:nvSpPr>
        <p:spPr bwMode="auto">
          <a:xfrm>
            <a:off x="228600" y="5695950"/>
            <a:ext cx="8763000" cy="1066800"/>
          </a:xfrm>
          <a:prstGeom prst="rect">
            <a:avLst/>
          </a:prstGeom>
          <a:solidFill>
            <a:schemeClr val="folHlink"/>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19" name="Rectangle 18"/>
          <p:cNvSpPr>
            <a:spLocks noChangeArrowheads="1"/>
          </p:cNvSpPr>
          <p:nvPr/>
        </p:nvSpPr>
        <p:spPr bwMode="auto">
          <a:xfrm>
            <a:off x="685800" y="5848350"/>
            <a:ext cx="13716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Dimensionality </a:t>
            </a:r>
          </a:p>
          <a:p>
            <a:pPr>
              <a:defRPr/>
            </a:pPr>
            <a:r>
              <a:rPr lang="en-US" sz="1400" dirty="0">
                <a:latin typeface="Tahoma" charset="0"/>
                <a:ea typeface="ＭＳ Ｐゴシック" charset="0"/>
              </a:rPr>
              <a:t>Reduction</a:t>
            </a:r>
          </a:p>
          <a:p>
            <a:pPr>
              <a:defRPr/>
            </a:pPr>
            <a:r>
              <a:rPr lang="en-US" sz="1400" dirty="0">
                <a:latin typeface="Tahoma" charset="0"/>
                <a:ea typeface="ＭＳ Ｐゴシック" charset="0"/>
              </a:rPr>
              <a:t>    FLD, PCA</a:t>
            </a:r>
          </a:p>
        </p:txBody>
      </p:sp>
      <p:sp>
        <p:nvSpPr>
          <p:cNvPr id="20" name="Rectangle 19"/>
          <p:cNvSpPr>
            <a:spLocks noChangeArrowheads="1"/>
          </p:cNvSpPr>
          <p:nvPr/>
        </p:nvSpPr>
        <p:spPr bwMode="auto">
          <a:xfrm>
            <a:off x="2362200" y="5848350"/>
            <a:ext cx="20574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Performance Evaluation</a:t>
            </a:r>
          </a:p>
          <a:p>
            <a:pPr>
              <a:defRPr/>
            </a:pPr>
            <a:r>
              <a:rPr lang="en-US" sz="1400" dirty="0">
                <a:latin typeface="Tahoma" charset="0"/>
                <a:ea typeface="ＭＳ Ｐゴシック" charset="0"/>
              </a:rPr>
              <a:t>    ROC curve (</a:t>
            </a:r>
            <a:r>
              <a:rPr lang="en-US" sz="800" dirty="0">
                <a:latin typeface="Tahoma" charset="0"/>
                <a:ea typeface="ＭＳ Ｐゴシック" charset="0"/>
              </a:rPr>
              <a:t>TP, TN, FN, FP</a:t>
            </a:r>
            <a:r>
              <a:rPr lang="en-US" sz="1400" dirty="0">
                <a:latin typeface="Tahoma" charset="0"/>
                <a:ea typeface="ＭＳ Ｐゴシック" charset="0"/>
              </a:rPr>
              <a:t>)</a:t>
            </a:r>
          </a:p>
          <a:p>
            <a:pPr>
              <a:defRPr/>
            </a:pPr>
            <a:r>
              <a:rPr lang="en-US" sz="1400" dirty="0">
                <a:latin typeface="Tahoma" charset="0"/>
                <a:ea typeface="ＭＳ Ｐゴシック" charset="0"/>
              </a:rPr>
              <a:t>    cross validation</a:t>
            </a:r>
          </a:p>
        </p:txBody>
      </p:sp>
      <p:sp>
        <p:nvSpPr>
          <p:cNvPr id="21" name="Freeform 20"/>
          <p:cNvSpPr>
            <a:spLocks/>
          </p:cNvSpPr>
          <p:nvPr/>
        </p:nvSpPr>
        <p:spPr bwMode="auto">
          <a:xfrm>
            <a:off x="838200" y="2286000"/>
            <a:ext cx="228600" cy="457200"/>
          </a:xfrm>
          <a:custGeom>
            <a:avLst/>
            <a:gdLst>
              <a:gd name="T0" fmla="*/ 0 w 144"/>
              <a:gd name="T1" fmla="*/ 0 h 288"/>
              <a:gd name="T2" fmla="*/ 0 w 144"/>
              <a:gd name="T3" fmla="*/ 457200 h 288"/>
              <a:gd name="T4" fmla="*/ 228600 w 144"/>
              <a:gd name="T5" fmla="*/ 457200 h 288"/>
              <a:gd name="T6" fmla="*/ 0 60000 65536"/>
              <a:gd name="T7" fmla="*/ 0 60000 65536"/>
              <a:gd name="T8" fmla="*/ 0 60000 65536"/>
            </a:gdLst>
            <a:ahLst/>
            <a:cxnLst>
              <a:cxn ang="T6">
                <a:pos x="T0" y="T1"/>
              </a:cxn>
              <a:cxn ang="T7">
                <a:pos x="T2" y="T3"/>
              </a:cxn>
              <a:cxn ang="T8">
                <a:pos x="T4" y="T5"/>
              </a:cxn>
            </a:cxnLst>
            <a:rect l="0" t="0" r="r" b="b"/>
            <a:pathLst>
              <a:path w="144" h="288">
                <a:moveTo>
                  <a:pt x="0" y="0"/>
                </a:moveTo>
                <a:lnTo>
                  <a:pt x="0" y="288"/>
                </a:lnTo>
                <a:lnTo>
                  <a:pt x="144" y="288"/>
                </a:lnTo>
              </a:path>
            </a:pathLst>
          </a:custGeom>
          <a:noFill/>
          <a:ln w="9525" cap="flat" cmpd="sng">
            <a:solidFill>
              <a:schemeClr val="tx1"/>
            </a:solidFill>
            <a:prstDash val="solid"/>
            <a:round/>
            <a:headEnd/>
            <a:tailEnd/>
          </a:ln>
          <a:effectLst/>
        </p:spPr>
        <p:txBody>
          <a:bodyPr wrap="none"/>
          <a:lstStyle/>
          <a:p>
            <a:endParaRPr lang="zh-CN" altLang="en-US"/>
          </a:p>
        </p:txBody>
      </p:sp>
      <p:sp>
        <p:nvSpPr>
          <p:cNvPr id="22" name="Freeform 21"/>
          <p:cNvSpPr>
            <a:spLocks/>
          </p:cNvSpPr>
          <p:nvPr/>
        </p:nvSpPr>
        <p:spPr bwMode="auto">
          <a:xfrm>
            <a:off x="838200" y="2743200"/>
            <a:ext cx="228600" cy="609600"/>
          </a:xfrm>
          <a:custGeom>
            <a:avLst/>
            <a:gdLst>
              <a:gd name="T0" fmla="*/ 0 w 144"/>
              <a:gd name="T1" fmla="*/ 0 h 384"/>
              <a:gd name="T2" fmla="*/ 0 w 144"/>
              <a:gd name="T3" fmla="*/ 609600 h 384"/>
              <a:gd name="T4" fmla="*/ 228600 w 144"/>
              <a:gd name="T5" fmla="*/ 609600 h 384"/>
              <a:gd name="T6" fmla="*/ 0 60000 65536"/>
              <a:gd name="T7" fmla="*/ 0 60000 65536"/>
              <a:gd name="T8" fmla="*/ 0 60000 65536"/>
            </a:gdLst>
            <a:ahLst/>
            <a:cxnLst>
              <a:cxn ang="T6">
                <a:pos x="T0" y="T1"/>
              </a:cxn>
              <a:cxn ang="T7">
                <a:pos x="T2" y="T3"/>
              </a:cxn>
              <a:cxn ang="T8">
                <a:pos x="T4" y="T5"/>
              </a:cxn>
            </a:cxnLst>
            <a:rect l="0" t="0" r="r" b="b"/>
            <a:pathLst>
              <a:path w="144" h="384">
                <a:moveTo>
                  <a:pt x="0" y="0"/>
                </a:moveTo>
                <a:lnTo>
                  <a:pt x="0" y="384"/>
                </a:lnTo>
                <a:lnTo>
                  <a:pt x="144" y="384"/>
                </a:lnTo>
              </a:path>
            </a:pathLst>
          </a:custGeom>
          <a:noFill/>
          <a:ln w="9525" cap="flat" cmpd="sng">
            <a:solidFill>
              <a:schemeClr val="tx1"/>
            </a:solidFill>
            <a:prstDash val="solid"/>
            <a:round/>
            <a:headEnd/>
            <a:tailEnd/>
          </a:ln>
          <a:effectLst/>
        </p:spPr>
        <p:txBody>
          <a:bodyPr wrap="none"/>
          <a:lstStyle/>
          <a:p>
            <a:endParaRPr lang="zh-CN" altLang="en-US"/>
          </a:p>
        </p:txBody>
      </p:sp>
      <p:sp>
        <p:nvSpPr>
          <p:cNvPr id="23" name="Freeform 22"/>
          <p:cNvSpPr>
            <a:spLocks/>
          </p:cNvSpPr>
          <p:nvPr/>
        </p:nvSpPr>
        <p:spPr bwMode="auto">
          <a:xfrm>
            <a:off x="838200" y="3352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4" name="Freeform 23"/>
          <p:cNvSpPr>
            <a:spLocks/>
          </p:cNvSpPr>
          <p:nvPr/>
        </p:nvSpPr>
        <p:spPr bwMode="auto">
          <a:xfrm>
            <a:off x="838200" y="3733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5" name="Freeform 24"/>
          <p:cNvSpPr>
            <a:spLocks/>
          </p:cNvSpPr>
          <p:nvPr/>
        </p:nvSpPr>
        <p:spPr bwMode="auto">
          <a:xfrm>
            <a:off x="3810000" y="2286000"/>
            <a:ext cx="228600" cy="457200"/>
          </a:xfrm>
          <a:custGeom>
            <a:avLst/>
            <a:gdLst>
              <a:gd name="T0" fmla="*/ 0 w 144"/>
              <a:gd name="T1" fmla="*/ 0 h 288"/>
              <a:gd name="T2" fmla="*/ 0 w 144"/>
              <a:gd name="T3" fmla="*/ 457200 h 288"/>
              <a:gd name="T4" fmla="*/ 228600 w 144"/>
              <a:gd name="T5" fmla="*/ 457200 h 288"/>
              <a:gd name="T6" fmla="*/ 0 60000 65536"/>
              <a:gd name="T7" fmla="*/ 0 60000 65536"/>
              <a:gd name="T8" fmla="*/ 0 60000 65536"/>
            </a:gdLst>
            <a:ahLst/>
            <a:cxnLst>
              <a:cxn ang="T6">
                <a:pos x="T0" y="T1"/>
              </a:cxn>
              <a:cxn ang="T7">
                <a:pos x="T2" y="T3"/>
              </a:cxn>
              <a:cxn ang="T8">
                <a:pos x="T4" y="T5"/>
              </a:cxn>
            </a:cxnLst>
            <a:rect l="0" t="0" r="r" b="b"/>
            <a:pathLst>
              <a:path w="144" h="288">
                <a:moveTo>
                  <a:pt x="0" y="0"/>
                </a:moveTo>
                <a:lnTo>
                  <a:pt x="0" y="288"/>
                </a:lnTo>
                <a:lnTo>
                  <a:pt x="144" y="288"/>
                </a:lnTo>
              </a:path>
            </a:pathLst>
          </a:custGeom>
          <a:noFill/>
          <a:ln w="9525" cap="flat" cmpd="sng">
            <a:solidFill>
              <a:schemeClr val="tx1"/>
            </a:solidFill>
            <a:prstDash val="solid"/>
            <a:round/>
            <a:headEnd/>
            <a:tailEnd/>
          </a:ln>
          <a:effectLst/>
        </p:spPr>
        <p:txBody>
          <a:bodyPr wrap="none"/>
          <a:lstStyle/>
          <a:p>
            <a:endParaRPr lang="zh-CN" altLang="en-US"/>
          </a:p>
        </p:txBody>
      </p:sp>
      <p:sp>
        <p:nvSpPr>
          <p:cNvPr id="26" name="Freeform 25"/>
          <p:cNvSpPr>
            <a:spLocks/>
          </p:cNvSpPr>
          <p:nvPr/>
        </p:nvSpPr>
        <p:spPr bwMode="auto">
          <a:xfrm>
            <a:off x="3810000" y="2743200"/>
            <a:ext cx="228600" cy="609600"/>
          </a:xfrm>
          <a:custGeom>
            <a:avLst/>
            <a:gdLst>
              <a:gd name="T0" fmla="*/ 0 w 144"/>
              <a:gd name="T1" fmla="*/ 0 h 384"/>
              <a:gd name="T2" fmla="*/ 0 w 144"/>
              <a:gd name="T3" fmla="*/ 609600 h 384"/>
              <a:gd name="T4" fmla="*/ 228600 w 144"/>
              <a:gd name="T5" fmla="*/ 609600 h 384"/>
              <a:gd name="T6" fmla="*/ 0 60000 65536"/>
              <a:gd name="T7" fmla="*/ 0 60000 65536"/>
              <a:gd name="T8" fmla="*/ 0 60000 65536"/>
            </a:gdLst>
            <a:ahLst/>
            <a:cxnLst>
              <a:cxn ang="T6">
                <a:pos x="T0" y="T1"/>
              </a:cxn>
              <a:cxn ang="T7">
                <a:pos x="T2" y="T3"/>
              </a:cxn>
              <a:cxn ang="T8">
                <a:pos x="T4" y="T5"/>
              </a:cxn>
            </a:cxnLst>
            <a:rect l="0" t="0" r="r" b="b"/>
            <a:pathLst>
              <a:path w="144" h="384">
                <a:moveTo>
                  <a:pt x="0" y="0"/>
                </a:moveTo>
                <a:lnTo>
                  <a:pt x="0" y="384"/>
                </a:lnTo>
                <a:lnTo>
                  <a:pt x="144" y="384"/>
                </a:lnTo>
              </a:path>
            </a:pathLst>
          </a:custGeom>
          <a:noFill/>
          <a:ln w="9525" cap="flat" cmpd="sng">
            <a:solidFill>
              <a:schemeClr val="tx1"/>
            </a:solidFill>
            <a:prstDash val="solid"/>
            <a:round/>
            <a:headEnd/>
            <a:tailEnd/>
          </a:ln>
          <a:effectLst/>
        </p:spPr>
        <p:txBody>
          <a:bodyPr wrap="none"/>
          <a:lstStyle/>
          <a:p>
            <a:endParaRPr lang="zh-CN" altLang="en-US"/>
          </a:p>
        </p:txBody>
      </p:sp>
      <p:sp>
        <p:nvSpPr>
          <p:cNvPr id="27" name="Freeform 26"/>
          <p:cNvSpPr>
            <a:spLocks/>
          </p:cNvSpPr>
          <p:nvPr/>
        </p:nvSpPr>
        <p:spPr bwMode="auto">
          <a:xfrm>
            <a:off x="3810000" y="3352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8" name="Freeform 27"/>
          <p:cNvSpPr>
            <a:spLocks/>
          </p:cNvSpPr>
          <p:nvPr/>
        </p:nvSpPr>
        <p:spPr bwMode="auto">
          <a:xfrm>
            <a:off x="3810000" y="3733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9" name="Line 28"/>
          <p:cNvSpPr>
            <a:spLocks noChangeShapeType="1"/>
          </p:cNvSpPr>
          <p:nvPr/>
        </p:nvSpPr>
        <p:spPr bwMode="auto">
          <a:xfrm>
            <a:off x="1905000" y="1676400"/>
            <a:ext cx="1588" cy="3048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30" name="Freeform 29"/>
          <p:cNvSpPr>
            <a:spLocks/>
          </p:cNvSpPr>
          <p:nvPr/>
        </p:nvSpPr>
        <p:spPr bwMode="auto">
          <a:xfrm>
            <a:off x="1905000" y="1828800"/>
            <a:ext cx="3048000" cy="152400"/>
          </a:xfrm>
          <a:custGeom>
            <a:avLst/>
            <a:gdLst>
              <a:gd name="T0" fmla="*/ 0 w 2496"/>
              <a:gd name="T1" fmla="*/ 0 h 96"/>
              <a:gd name="T2" fmla="*/ 3048000 w 2496"/>
              <a:gd name="T3" fmla="*/ 0 h 96"/>
              <a:gd name="T4" fmla="*/ 3048000 w 2496"/>
              <a:gd name="T5" fmla="*/ 152400 h 96"/>
              <a:gd name="T6" fmla="*/ 0 60000 65536"/>
              <a:gd name="T7" fmla="*/ 0 60000 65536"/>
              <a:gd name="T8" fmla="*/ 0 60000 65536"/>
            </a:gdLst>
            <a:ahLst/>
            <a:cxnLst>
              <a:cxn ang="T6">
                <a:pos x="T0" y="T1"/>
              </a:cxn>
              <a:cxn ang="T7">
                <a:pos x="T2" y="T3"/>
              </a:cxn>
              <a:cxn ang="T8">
                <a:pos x="T4" y="T5"/>
              </a:cxn>
            </a:cxnLst>
            <a:rect l="0" t="0" r="r" b="b"/>
            <a:pathLst>
              <a:path w="2496" h="96">
                <a:moveTo>
                  <a:pt x="0" y="0"/>
                </a:moveTo>
                <a:lnTo>
                  <a:pt x="2496" y="0"/>
                </a:lnTo>
                <a:lnTo>
                  <a:pt x="2496" y="96"/>
                </a:lnTo>
              </a:path>
            </a:pathLst>
          </a:custGeom>
          <a:noFill/>
          <a:ln w="9525" cap="flat" cmpd="sng">
            <a:solidFill>
              <a:schemeClr val="tx1"/>
            </a:solidFill>
            <a:prstDash val="solid"/>
            <a:round/>
            <a:headEnd/>
            <a:tailEnd/>
          </a:ln>
          <a:effectLst/>
        </p:spPr>
        <p:txBody>
          <a:bodyPr wrap="none"/>
          <a:lstStyle/>
          <a:p>
            <a:endParaRPr lang="zh-CN" altLang="en-US"/>
          </a:p>
        </p:txBody>
      </p:sp>
      <p:sp>
        <p:nvSpPr>
          <p:cNvPr id="31" name="Freeform 30"/>
          <p:cNvSpPr>
            <a:spLocks/>
          </p:cNvSpPr>
          <p:nvPr/>
        </p:nvSpPr>
        <p:spPr bwMode="auto">
          <a:xfrm>
            <a:off x="2286000" y="1143000"/>
            <a:ext cx="1905000" cy="228600"/>
          </a:xfrm>
          <a:custGeom>
            <a:avLst/>
            <a:gdLst>
              <a:gd name="T0" fmla="*/ 1905000 w 1200"/>
              <a:gd name="T1" fmla="*/ 0 h 144"/>
              <a:gd name="T2" fmla="*/ 1905000 w 1200"/>
              <a:gd name="T3" fmla="*/ 76200 h 144"/>
              <a:gd name="T4" fmla="*/ 0 w 1200"/>
              <a:gd name="T5" fmla="*/ 76200 h 144"/>
              <a:gd name="T6" fmla="*/ 0 w 1200"/>
              <a:gd name="T7" fmla="*/ 228600 h 1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0" h="144">
                <a:moveTo>
                  <a:pt x="1200" y="0"/>
                </a:moveTo>
                <a:lnTo>
                  <a:pt x="1200" y="48"/>
                </a:lnTo>
                <a:lnTo>
                  <a:pt x="0" y="48"/>
                </a:lnTo>
                <a:lnTo>
                  <a:pt x="0" y="144"/>
                </a:lnTo>
              </a:path>
            </a:pathLst>
          </a:custGeom>
          <a:noFill/>
          <a:ln w="9525" cap="flat" cmpd="sng">
            <a:solidFill>
              <a:schemeClr val="tx1"/>
            </a:solidFill>
            <a:prstDash val="solid"/>
            <a:round/>
            <a:headEnd/>
            <a:tailEnd/>
          </a:ln>
          <a:effectLst/>
        </p:spPr>
        <p:txBody>
          <a:bodyPr wrap="none"/>
          <a:lstStyle/>
          <a:p>
            <a:endParaRPr lang="zh-CN" altLang="en-US"/>
          </a:p>
        </p:txBody>
      </p:sp>
      <p:sp>
        <p:nvSpPr>
          <p:cNvPr id="32" name="Freeform 31"/>
          <p:cNvSpPr>
            <a:spLocks/>
          </p:cNvSpPr>
          <p:nvPr/>
        </p:nvSpPr>
        <p:spPr bwMode="auto">
          <a:xfrm>
            <a:off x="4191000" y="1219200"/>
            <a:ext cx="1905000" cy="152400"/>
          </a:xfrm>
          <a:custGeom>
            <a:avLst/>
            <a:gdLst>
              <a:gd name="T0" fmla="*/ 0 w 1200"/>
              <a:gd name="T1" fmla="*/ 0 h 96"/>
              <a:gd name="T2" fmla="*/ 1905000 w 1200"/>
              <a:gd name="T3" fmla="*/ 0 h 96"/>
              <a:gd name="T4" fmla="*/ 1905000 w 1200"/>
              <a:gd name="T5" fmla="*/ 152400 h 96"/>
              <a:gd name="T6" fmla="*/ 0 60000 65536"/>
              <a:gd name="T7" fmla="*/ 0 60000 65536"/>
              <a:gd name="T8" fmla="*/ 0 60000 65536"/>
            </a:gdLst>
            <a:ahLst/>
            <a:cxnLst>
              <a:cxn ang="T6">
                <a:pos x="T0" y="T1"/>
              </a:cxn>
              <a:cxn ang="T7">
                <a:pos x="T2" y="T3"/>
              </a:cxn>
              <a:cxn ang="T8">
                <a:pos x="T4" y="T5"/>
              </a:cxn>
            </a:cxnLst>
            <a:rect l="0" t="0" r="r" b="b"/>
            <a:pathLst>
              <a:path w="1200" h="96">
                <a:moveTo>
                  <a:pt x="0" y="0"/>
                </a:moveTo>
                <a:lnTo>
                  <a:pt x="1200" y="0"/>
                </a:lnTo>
                <a:lnTo>
                  <a:pt x="1200" y="96"/>
                </a:lnTo>
              </a:path>
            </a:pathLst>
          </a:custGeom>
          <a:noFill/>
          <a:ln w="9525" cap="flat" cmpd="sng">
            <a:solidFill>
              <a:schemeClr val="tx1"/>
            </a:solidFill>
            <a:prstDash val="solid"/>
            <a:round/>
            <a:headEnd/>
            <a:tailEnd/>
          </a:ln>
          <a:effectLst/>
        </p:spPr>
        <p:txBody>
          <a:bodyPr wrap="none"/>
          <a:lstStyle/>
          <a:p>
            <a:endParaRPr lang="zh-CN" altLang="en-US"/>
          </a:p>
        </p:txBody>
      </p:sp>
      <p:sp>
        <p:nvSpPr>
          <p:cNvPr id="33" name="AutoShape 32"/>
          <p:cNvSpPr>
            <a:spLocks noChangeArrowheads="1"/>
          </p:cNvSpPr>
          <p:nvPr/>
        </p:nvSpPr>
        <p:spPr bwMode="auto">
          <a:xfrm>
            <a:off x="4267200" y="5410200"/>
            <a:ext cx="304800" cy="304800"/>
          </a:xfrm>
          <a:prstGeom prst="upArrow">
            <a:avLst>
              <a:gd name="adj1" fmla="val 50000"/>
              <a:gd name="adj2" fmla="val 31250"/>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34" name="Rectangle 34"/>
          <p:cNvSpPr>
            <a:spLocks noChangeArrowheads="1"/>
          </p:cNvSpPr>
          <p:nvPr/>
        </p:nvSpPr>
        <p:spPr bwMode="auto">
          <a:xfrm>
            <a:off x="6934200" y="5848350"/>
            <a:ext cx="15240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Classifier Fusion</a:t>
            </a:r>
          </a:p>
          <a:p>
            <a:pPr>
              <a:defRPr/>
            </a:pPr>
            <a:r>
              <a:rPr lang="en-US" sz="1400" dirty="0">
                <a:latin typeface="Tahoma" charset="0"/>
                <a:ea typeface="ＭＳ Ｐゴシック" charset="0"/>
              </a:rPr>
              <a:t>    majority voting</a:t>
            </a:r>
          </a:p>
          <a:p>
            <a:pPr>
              <a:defRPr/>
            </a:pPr>
            <a:r>
              <a:rPr lang="en-US" sz="1400" dirty="0">
                <a:latin typeface="Tahoma" charset="0"/>
                <a:ea typeface="ＭＳ Ｐゴシック" charset="0"/>
              </a:rPr>
              <a:t>    NB, BKS</a:t>
            </a:r>
          </a:p>
        </p:txBody>
      </p:sp>
      <p:sp>
        <p:nvSpPr>
          <p:cNvPr id="35" name="Rectangle 35"/>
          <p:cNvSpPr>
            <a:spLocks noChangeArrowheads="1"/>
          </p:cNvSpPr>
          <p:nvPr/>
        </p:nvSpPr>
        <p:spPr bwMode="auto">
          <a:xfrm>
            <a:off x="4724400" y="5848350"/>
            <a:ext cx="1905000" cy="78105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Stochastic Methods</a:t>
            </a:r>
          </a:p>
          <a:p>
            <a:pPr>
              <a:defRPr/>
            </a:pPr>
            <a:r>
              <a:rPr lang="en-US" sz="1400" dirty="0">
                <a:latin typeface="Tahoma" charset="0"/>
                <a:ea typeface="ＭＳ Ｐゴシック" charset="0"/>
              </a:rPr>
              <a:t>    local opt (GD)</a:t>
            </a:r>
          </a:p>
          <a:p>
            <a:pPr>
              <a:defRPr/>
            </a:pPr>
            <a:r>
              <a:rPr lang="en-US" sz="1400" dirty="0">
                <a:latin typeface="Tahoma" charset="0"/>
                <a:ea typeface="ＭＳ Ｐゴシック" charset="0"/>
              </a:rPr>
              <a:t>    global opt (SA, GA)</a:t>
            </a:r>
          </a:p>
        </p:txBody>
      </p:sp>
      <p:sp>
        <p:nvSpPr>
          <p:cNvPr id="36" name="Rectangle 36"/>
          <p:cNvSpPr>
            <a:spLocks noChangeArrowheads="1"/>
          </p:cNvSpPr>
          <p:nvPr/>
        </p:nvSpPr>
        <p:spPr bwMode="auto">
          <a:xfrm>
            <a:off x="6705600" y="1981200"/>
            <a:ext cx="1676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Decision-tree</a:t>
            </a:r>
          </a:p>
        </p:txBody>
      </p:sp>
      <p:sp>
        <p:nvSpPr>
          <p:cNvPr id="37" name="Rectangle 37"/>
          <p:cNvSpPr>
            <a:spLocks noChangeArrowheads="1"/>
          </p:cNvSpPr>
          <p:nvPr/>
        </p:nvSpPr>
        <p:spPr bwMode="auto">
          <a:xfrm>
            <a:off x="6705600" y="2362200"/>
            <a:ext cx="1676400" cy="304800"/>
          </a:xfrm>
          <a:prstGeom prst="rect">
            <a:avLst/>
          </a:prstGeom>
          <a:solidFill>
            <a:srgbClr val="FFC000"/>
          </a:solidFill>
          <a:ln w="9525">
            <a:solidFill>
              <a:schemeClr val="tx1"/>
            </a:solidFill>
            <a:miter lim="800000"/>
            <a:headEnd/>
            <a:tailEnd/>
          </a:ln>
          <a:effectLst/>
          <a:extLst/>
        </p:spPr>
        <p:txBody>
          <a:bodyPr wrap="none" anchor="ctr"/>
          <a:lstStyle/>
          <a:p>
            <a:pPr algn="ctr">
              <a:defRPr/>
            </a:pPr>
            <a:r>
              <a:rPr lang="en-US" sz="1400">
                <a:latin typeface="Tahoma" charset="0"/>
                <a:ea typeface="ＭＳ Ｐゴシック" charset="0"/>
              </a:rPr>
              <a:t>Syntactic approach</a:t>
            </a:r>
          </a:p>
        </p:txBody>
      </p:sp>
      <p:sp>
        <p:nvSpPr>
          <p:cNvPr id="38" name="Line 38"/>
          <p:cNvSpPr>
            <a:spLocks noChangeShapeType="1"/>
          </p:cNvSpPr>
          <p:nvPr/>
        </p:nvSpPr>
        <p:spPr bwMode="auto">
          <a:xfrm>
            <a:off x="6400800" y="1676400"/>
            <a:ext cx="0" cy="914400"/>
          </a:xfrm>
          <a:prstGeom prst="line">
            <a:avLst/>
          </a:prstGeom>
          <a:noFill/>
          <a:ln w="9525">
            <a:solidFill>
              <a:schemeClr val="tx1"/>
            </a:solidFill>
            <a:round/>
            <a:headEnd/>
            <a:tailEnd/>
          </a:ln>
          <a:effectLst/>
        </p:spPr>
        <p:txBody>
          <a:bodyPr wrap="none" anchor="ctr"/>
          <a:lstStyle/>
          <a:p>
            <a:endParaRPr lang="zh-CN" altLang="en-US"/>
          </a:p>
        </p:txBody>
      </p:sp>
      <p:sp>
        <p:nvSpPr>
          <p:cNvPr id="39" name="Line 39"/>
          <p:cNvSpPr>
            <a:spLocks noChangeShapeType="1"/>
          </p:cNvSpPr>
          <p:nvPr/>
        </p:nvSpPr>
        <p:spPr bwMode="auto">
          <a:xfrm>
            <a:off x="6400800" y="2133600"/>
            <a:ext cx="304800" cy="0"/>
          </a:xfrm>
          <a:prstGeom prst="line">
            <a:avLst/>
          </a:prstGeom>
          <a:noFill/>
          <a:ln w="9525">
            <a:solidFill>
              <a:schemeClr val="tx1"/>
            </a:solidFill>
            <a:round/>
            <a:headEnd/>
            <a:tailEnd/>
          </a:ln>
          <a:effectLst/>
        </p:spPr>
        <p:txBody>
          <a:bodyPr wrap="none" anchor="ctr"/>
          <a:lstStyle/>
          <a:p>
            <a:endParaRPr lang="zh-CN" altLang="en-US"/>
          </a:p>
        </p:txBody>
      </p:sp>
      <p:sp>
        <p:nvSpPr>
          <p:cNvPr id="40" name="Line 40"/>
          <p:cNvSpPr>
            <a:spLocks noChangeShapeType="1"/>
          </p:cNvSpPr>
          <p:nvPr/>
        </p:nvSpPr>
        <p:spPr bwMode="auto">
          <a:xfrm>
            <a:off x="6400800" y="2590800"/>
            <a:ext cx="304800" cy="0"/>
          </a:xfrm>
          <a:prstGeom prst="line">
            <a:avLst/>
          </a:prstGeom>
          <a:noFill/>
          <a:ln w="9525">
            <a:solidFill>
              <a:schemeClr val="tx1"/>
            </a:solidFill>
            <a:round/>
            <a:headEnd/>
            <a:tailEnd/>
          </a:ln>
          <a:effectLst/>
        </p:spPr>
        <p:txBody>
          <a:bodyPr wrap="none" anchor="ctr"/>
          <a:lstStyle/>
          <a:p>
            <a:endParaRPr lang="zh-CN" altLang="en-US"/>
          </a:p>
        </p:txBody>
      </p:sp>
      <p:sp>
        <p:nvSpPr>
          <p:cNvPr id="41" name="Rectangle 13"/>
          <p:cNvSpPr>
            <a:spLocks noChangeArrowheads="1"/>
          </p:cNvSpPr>
          <p:nvPr/>
        </p:nvSpPr>
        <p:spPr bwMode="auto">
          <a:xfrm>
            <a:off x="1066800" y="4343400"/>
            <a:ext cx="2438400" cy="304800"/>
          </a:xfrm>
          <a:prstGeom prst="rect">
            <a:avLst/>
          </a:prstGeom>
          <a:solidFill>
            <a:srgbClr val="CCFFCC"/>
          </a:solidFill>
          <a:ln w="9525">
            <a:solidFill>
              <a:schemeClr val="tx1"/>
            </a:solidFill>
            <a:miter lim="800000"/>
            <a:headEnd/>
            <a:tailEnd/>
          </a:ln>
        </p:spPr>
        <p:txBody>
          <a:bodyPr wrap="none" anchor="ctr"/>
          <a:lstStyle/>
          <a:p>
            <a:pPr algn="ctr"/>
            <a:r>
              <a:rPr lang="en-US" altLang="zh-CN" sz="1400"/>
              <a:t>NN (BP, Hopfield, DL)</a:t>
            </a:r>
          </a:p>
        </p:txBody>
      </p:sp>
      <p:sp>
        <p:nvSpPr>
          <p:cNvPr id="42" name="Freeform 23"/>
          <p:cNvSpPr>
            <a:spLocks/>
          </p:cNvSpPr>
          <p:nvPr/>
        </p:nvSpPr>
        <p:spPr bwMode="auto">
          <a:xfrm>
            <a:off x="838200" y="4114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43" name="Rectangle 13"/>
          <p:cNvSpPr>
            <a:spLocks noChangeArrowheads="1"/>
          </p:cNvSpPr>
          <p:nvPr/>
        </p:nvSpPr>
        <p:spPr bwMode="auto">
          <a:xfrm>
            <a:off x="1066800" y="4724400"/>
            <a:ext cx="2438400" cy="304800"/>
          </a:xfrm>
          <a:prstGeom prst="rect">
            <a:avLst/>
          </a:prstGeom>
          <a:solidFill>
            <a:srgbClr val="FFC000"/>
          </a:solidFill>
          <a:ln w="9525">
            <a:solidFill>
              <a:schemeClr val="tx1"/>
            </a:solidFill>
            <a:miter lim="800000"/>
            <a:headEnd/>
            <a:tailEnd/>
          </a:ln>
        </p:spPr>
        <p:txBody>
          <a:bodyPr wrap="none" anchor="ctr"/>
          <a:lstStyle/>
          <a:p>
            <a:pPr algn="ctr"/>
            <a:r>
              <a:rPr lang="en-US" altLang="zh-CN" sz="1400"/>
              <a:t>Support Vector Machine</a:t>
            </a:r>
          </a:p>
        </p:txBody>
      </p:sp>
      <p:sp>
        <p:nvSpPr>
          <p:cNvPr id="44" name="Freeform 23"/>
          <p:cNvSpPr>
            <a:spLocks/>
          </p:cNvSpPr>
          <p:nvPr/>
        </p:nvSpPr>
        <p:spPr bwMode="auto">
          <a:xfrm>
            <a:off x="838200" y="4495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什么是贝叶斯法则</a:t>
            </a:r>
          </a:p>
        </p:txBody>
      </p:sp>
      <p:sp>
        <p:nvSpPr>
          <p:cNvPr id="3" name="内容占位符 2"/>
          <p:cNvSpPr>
            <a:spLocks noGrp="1"/>
          </p:cNvSpPr>
          <p:nvPr>
            <p:ph idx="1"/>
          </p:nvPr>
        </p:nvSpPr>
        <p:spPr/>
        <p:txBody>
          <a:bodyPr/>
          <a:lstStyle/>
          <a:p>
            <a:r>
              <a:rPr lang="zh-CN" altLang="en-US" sz="2400" dirty="0" smtClean="0"/>
              <a:t>统计学中有一个基本的工具叫</a:t>
            </a:r>
            <a:r>
              <a:rPr lang="zh-CN" altLang="en-US" sz="2400" b="1" dirty="0" smtClean="0"/>
              <a:t>贝叶斯法则</a:t>
            </a:r>
            <a:r>
              <a:rPr lang="zh-CN" altLang="en-US" sz="2400" dirty="0" smtClean="0"/>
              <a:t>、也称为</a:t>
            </a:r>
            <a:r>
              <a:rPr lang="zh-CN" altLang="en-US" sz="2400" b="1" dirty="0" smtClean="0"/>
              <a:t>贝叶斯公式</a:t>
            </a:r>
            <a:r>
              <a:rPr lang="zh-CN" altLang="en-US" sz="2400" dirty="0" smtClean="0"/>
              <a:t>。</a:t>
            </a:r>
            <a:endParaRPr lang="en-US" altLang="zh-CN" sz="2400" dirty="0" smtClean="0"/>
          </a:p>
          <a:p>
            <a:r>
              <a:rPr lang="zh-CN" altLang="en-US" sz="2400" dirty="0" smtClean="0"/>
              <a:t>如果你看到一个人总是做一些好事，则那个人多半会是一个好人。这就是说，当你不能准确知悉一个事物的本质时，你可以依靠与事物特定本质相关的事件出现的多少去判断其本质属性的概率。</a:t>
            </a:r>
            <a:endParaRPr lang="en-US" altLang="zh-CN" sz="2400" dirty="0" smtClean="0"/>
          </a:p>
          <a:p>
            <a:r>
              <a:rPr lang="zh-CN" altLang="en-US" sz="2400" dirty="0" smtClean="0"/>
              <a:t>用数学语言表达就是：支持某项属性的事件发生得愈多，则该属性成立的可能性就愈大。</a:t>
            </a:r>
          </a:p>
          <a:p>
            <a:endParaRPr lang="zh-CN"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应用一：</a:t>
            </a:r>
            <a:r>
              <a:rPr lang="en-US" altLang="zh-CN" dirty="0" smtClean="0"/>
              <a:t>S VM</a:t>
            </a:r>
            <a:r>
              <a:rPr lang="zh-CN" altLang="en-US" dirty="0" smtClean="0"/>
              <a:t>分类</a:t>
            </a:r>
            <a:endParaRPr lang="zh-CN" altLang="en-US" dirty="0"/>
          </a:p>
        </p:txBody>
      </p:sp>
      <p:sp>
        <p:nvSpPr>
          <p:cNvPr id="3" name="内容占位符 2"/>
          <p:cNvSpPr>
            <a:spLocks noGrp="1"/>
          </p:cNvSpPr>
          <p:nvPr>
            <p:ph idx="1"/>
          </p:nvPr>
        </p:nvSpPr>
        <p:spPr/>
        <p:txBody>
          <a:bodyPr>
            <a:normAutofit/>
          </a:bodyPr>
          <a:lstStyle/>
          <a:p>
            <a:r>
              <a:rPr lang="zh-CN" altLang="en-US" sz="2400" dirty="0" smtClean="0"/>
              <a:t>支持向量机本身是一种监督式学习的方法，它广泛的应用于统计分类以及回归分析中。</a:t>
            </a:r>
          </a:p>
          <a:p>
            <a:r>
              <a:rPr lang="zh-CN" altLang="en-US" sz="2400" dirty="0" smtClean="0"/>
              <a:t>支持向量机（</a:t>
            </a:r>
            <a:r>
              <a:rPr lang="en-US" sz="2400" dirty="0" smtClean="0"/>
              <a:t>SVM</a:t>
            </a:r>
            <a:r>
              <a:rPr lang="zh-CN" altLang="en-US" sz="2400" dirty="0" smtClean="0"/>
              <a:t>）是</a:t>
            </a:r>
            <a:r>
              <a:rPr lang="en-US" sz="2400" dirty="0" smtClean="0"/>
              <a:t>90</a:t>
            </a:r>
            <a:r>
              <a:rPr lang="zh-CN" altLang="en-US" sz="2400" dirty="0" smtClean="0"/>
              <a:t>年代中期发展起来的基于统计学习理论的一种机器学习方法，通过寻求结构化风险最小来提高学习机泛化能力，实现经验风险和置信范围的最小化，从而达到在统计样本量较少的情况下，亦能获得良好统计规律的目的。</a:t>
            </a:r>
          </a:p>
          <a:p>
            <a:r>
              <a:rPr lang="zh-CN" altLang="en-US" sz="2400" dirty="0" smtClean="0"/>
              <a:t>通俗来讲，它是一种二类分类模型，其基本模型定义为特征空间上的间隔最大的线性分类器，即支持向量机的学习策略便是间隔最大化，最终可转化为一个凸二次规划问题的求解。</a:t>
            </a:r>
            <a:endParaRPr lang="zh-CN" alt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线性分类</a:t>
            </a:r>
            <a:endParaRPr lang="zh-CN" altLang="en-US" dirty="0"/>
          </a:p>
        </p:txBody>
      </p:sp>
      <p:sp>
        <p:nvSpPr>
          <p:cNvPr id="3" name="内容占位符 2"/>
          <p:cNvSpPr>
            <a:spLocks noGrp="1"/>
          </p:cNvSpPr>
          <p:nvPr>
            <p:ph idx="1"/>
          </p:nvPr>
        </p:nvSpPr>
        <p:spPr/>
        <p:txBody>
          <a:bodyPr>
            <a:normAutofit/>
          </a:bodyPr>
          <a:lstStyle/>
          <a:p>
            <a:r>
              <a:rPr lang="zh-CN" altLang="en-US" sz="2400" dirty="0" smtClean="0"/>
              <a:t>这里我们考虑的是一个两类的分类问题，数据点用</a:t>
            </a:r>
            <a:r>
              <a:rPr lang="en-US" sz="2400" dirty="0" smtClean="0"/>
              <a:t> </a:t>
            </a:r>
            <a:r>
              <a:rPr lang="en-US" sz="2400" i="1" dirty="0" smtClean="0"/>
              <a:t>x</a:t>
            </a:r>
            <a:r>
              <a:rPr lang="en-US" sz="2400" dirty="0" smtClean="0"/>
              <a:t> </a:t>
            </a:r>
            <a:r>
              <a:rPr lang="zh-CN" altLang="en-US" sz="2400" dirty="0" smtClean="0"/>
              <a:t>来表示，这是一个</a:t>
            </a:r>
            <a:r>
              <a:rPr lang="en-US" sz="2400" dirty="0" smtClean="0"/>
              <a:t> </a:t>
            </a:r>
            <a:r>
              <a:rPr lang="en-US" sz="2400" i="1" dirty="0" smtClean="0"/>
              <a:t>n</a:t>
            </a:r>
            <a:r>
              <a:rPr lang="en-US" sz="2400" dirty="0" smtClean="0"/>
              <a:t> </a:t>
            </a:r>
            <a:r>
              <a:rPr lang="zh-CN" altLang="en-US" sz="2400" dirty="0" smtClean="0"/>
              <a:t>维向量，</a:t>
            </a:r>
            <a:r>
              <a:rPr lang="en-US" sz="2400" dirty="0" err="1" smtClean="0"/>
              <a:t>w^T</a:t>
            </a:r>
            <a:r>
              <a:rPr lang="zh-CN" altLang="en-US" sz="2400" dirty="0" smtClean="0"/>
              <a:t>中的</a:t>
            </a:r>
            <a:r>
              <a:rPr lang="en-US" sz="2400" dirty="0" smtClean="0"/>
              <a:t>T</a:t>
            </a:r>
            <a:r>
              <a:rPr lang="zh-CN" altLang="en-US" sz="2400" dirty="0" smtClean="0"/>
              <a:t>代表转置，而类别用</a:t>
            </a:r>
            <a:r>
              <a:rPr lang="en-US" sz="2400" dirty="0" smtClean="0"/>
              <a:t> </a:t>
            </a:r>
            <a:r>
              <a:rPr lang="en-US" sz="2400" i="1" dirty="0" smtClean="0"/>
              <a:t>y</a:t>
            </a:r>
            <a:r>
              <a:rPr lang="en-US" sz="2400" dirty="0" smtClean="0"/>
              <a:t> </a:t>
            </a:r>
            <a:r>
              <a:rPr lang="zh-CN" altLang="en-US" sz="2400" dirty="0" smtClean="0"/>
              <a:t>来表示，可以取</a:t>
            </a:r>
            <a:r>
              <a:rPr lang="en-US" sz="2400" dirty="0" smtClean="0"/>
              <a:t> 1 </a:t>
            </a:r>
            <a:r>
              <a:rPr lang="zh-CN" altLang="en-US" sz="2400" dirty="0" smtClean="0"/>
              <a:t>或者</a:t>
            </a:r>
            <a:r>
              <a:rPr lang="en-US" sz="2400" dirty="0" smtClean="0"/>
              <a:t> -1 </a:t>
            </a:r>
            <a:r>
              <a:rPr lang="zh-CN" altLang="en-US" sz="2400" dirty="0" smtClean="0"/>
              <a:t>，分别代表两个不同的类。一个线性分类器的学习目标就是要在</a:t>
            </a:r>
            <a:r>
              <a:rPr lang="en-US" sz="2400" dirty="0" smtClean="0"/>
              <a:t> </a:t>
            </a:r>
            <a:r>
              <a:rPr lang="en-US" sz="2400" i="1" dirty="0" smtClean="0"/>
              <a:t>n</a:t>
            </a:r>
            <a:r>
              <a:rPr lang="en-US" sz="2400" dirty="0" smtClean="0"/>
              <a:t> </a:t>
            </a:r>
            <a:r>
              <a:rPr lang="zh-CN" altLang="en-US" sz="2400" dirty="0" smtClean="0"/>
              <a:t>维的数据空间中找到一个分类</a:t>
            </a:r>
            <a:r>
              <a:rPr lang="en-US" altLang="en-US" sz="2400" dirty="0" smtClean="0"/>
              <a:t>超平面</a:t>
            </a:r>
            <a:r>
              <a:rPr lang="zh-CN" altLang="en-US" sz="2400" dirty="0" smtClean="0"/>
              <a:t>，其方程可以表示为：</a:t>
            </a:r>
            <a:endParaRPr lang="en-US" altLang="zh-CN" sz="2400" dirty="0" smtClean="0"/>
          </a:p>
          <a:p>
            <a:endParaRPr lang="en-US" altLang="zh-CN" sz="2400" dirty="0" smtClean="0"/>
          </a:p>
          <a:p>
            <a:r>
              <a:rPr lang="zh-CN" altLang="en-US" sz="2400" dirty="0" smtClean="0"/>
              <a:t> 下面举个简单的例子，一个二维平面</a:t>
            </a:r>
            <a:r>
              <a:rPr lang="en-US" sz="2400" dirty="0" smtClean="0"/>
              <a:t>(</a:t>
            </a:r>
            <a:r>
              <a:rPr lang="zh-CN" altLang="en-US" sz="2400" dirty="0" smtClean="0"/>
              <a:t>一个超平面，在二维空间中的例子就是一条直线</a:t>
            </a:r>
            <a:r>
              <a:rPr lang="en-US" sz="2400" dirty="0" smtClean="0"/>
              <a:t>)</a:t>
            </a:r>
            <a:r>
              <a:rPr lang="zh-CN" altLang="en-US" sz="2400" dirty="0" smtClean="0"/>
              <a:t>，如下图所示，平面上有两种不同的点，一种为红颜色的点，另一种则为蓝颜色的点，红颜色的线表示一个可行的超平面。</a:t>
            </a:r>
          </a:p>
        </p:txBody>
      </p:sp>
      <p:pic>
        <p:nvPicPr>
          <p:cNvPr id="4" name="图片 3" descr="http://img.blog.csdn.net/20131107201104906"/>
          <p:cNvPicPr/>
          <p:nvPr/>
        </p:nvPicPr>
        <p:blipFill>
          <a:blip r:embed="rId2" cstate="print"/>
          <a:srcRect/>
          <a:stretch>
            <a:fillRect/>
          </a:stretch>
        </p:blipFill>
        <p:spPr bwMode="auto">
          <a:xfrm>
            <a:off x="2571736" y="3795716"/>
            <a:ext cx="1543057" cy="49054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线性分类图示</a:t>
            </a:r>
            <a:endParaRPr lang="zh-CN" altLang="en-US" dirty="0"/>
          </a:p>
        </p:txBody>
      </p:sp>
      <p:sp>
        <p:nvSpPr>
          <p:cNvPr id="3" name="内容占位符 2"/>
          <p:cNvSpPr>
            <a:spLocks noGrp="1"/>
          </p:cNvSpPr>
          <p:nvPr>
            <p:ph idx="1"/>
          </p:nvPr>
        </p:nvSpPr>
        <p:spPr>
          <a:xfrm>
            <a:off x="457200" y="1935480"/>
            <a:ext cx="4257676" cy="4389120"/>
          </a:xfrm>
        </p:spPr>
        <p:txBody>
          <a:bodyPr>
            <a:normAutofit/>
          </a:bodyPr>
          <a:lstStyle/>
          <a:p>
            <a:r>
              <a:rPr lang="zh-CN" altLang="en-US" sz="2400" dirty="0" smtClean="0"/>
              <a:t>从图中我们可以看出，这条红颜色的线把红颜色的点和蓝颜色的点分开来了。而这条红颜色的线就是我们上面所说的超平面。</a:t>
            </a:r>
            <a:endParaRPr lang="en-US" altLang="zh-CN" sz="2400" dirty="0" smtClean="0"/>
          </a:p>
          <a:p>
            <a:r>
              <a:rPr lang="zh-CN" altLang="en-US" sz="2400" dirty="0" smtClean="0"/>
              <a:t>超平面把这两种不同颜色的数据点分隔开来，在超平面一边的数据点所对应的</a:t>
            </a:r>
            <a:r>
              <a:rPr lang="en-US" sz="2400" dirty="0" smtClean="0"/>
              <a:t> </a:t>
            </a:r>
            <a:r>
              <a:rPr lang="en-US" sz="2400" i="1" dirty="0" smtClean="0"/>
              <a:t>y</a:t>
            </a:r>
            <a:r>
              <a:rPr lang="en-US" sz="2400" dirty="0" smtClean="0"/>
              <a:t> </a:t>
            </a:r>
            <a:r>
              <a:rPr lang="zh-CN" altLang="en-US" sz="2400" dirty="0" smtClean="0"/>
              <a:t>全是</a:t>
            </a:r>
            <a:r>
              <a:rPr lang="en-US" sz="2400" dirty="0" smtClean="0"/>
              <a:t> -1 </a:t>
            </a:r>
            <a:r>
              <a:rPr lang="zh-CN" altLang="en-US" sz="2400" dirty="0" smtClean="0"/>
              <a:t>，而在另一边全是</a:t>
            </a:r>
            <a:r>
              <a:rPr lang="en-US" sz="2400" dirty="0" smtClean="0"/>
              <a:t> 1 </a:t>
            </a:r>
            <a:r>
              <a:rPr lang="zh-CN" altLang="en-US" sz="2400" dirty="0" smtClean="0"/>
              <a:t>。</a:t>
            </a:r>
          </a:p>
          <a:p>
            <a:endParaRPr lang="zh-CN" altLang="en-US" sz="2400" dirty="0"/>
          </a:p>
        </p:txBody>
      </p:sp>
      <p:pic>
        <p:nvPicPr>
          <p:cNvPr id="5" name="图片 4" descr="http://my.csdn.net/uploads/201206/01/1338565173_3627.png"/>
          <p:cNvPicPr/>
          <p:nvPr/>
        </p:nvPicPr>
        <p:blipFill>
          <a:blip r:embed="rId2" cstate="print"/>
          <a:srcRect/>
          <a:stretch>
            <a:fillRect/>
          </a:stretch>
        </p:blipFill>
        <p:spPr bwMode="auto">
          <a:xfrm>
            <a:off x="4991129" y="2000240"/>
            <a:ext cx="3724275" cy="36576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最大间隔分类器</a:t>
            </a:r>
            <a:endParaRPr lang="zh-CN" altLang="en-US" dirty="0"/>
          </a:p>
        </p:txBody>
      </p:sp>
      <p:sp>
        <p:nvSpPr>
          <p:cNvPr id="3" name="内容占位符 2"/>
          <p:cNvSpPr>
            <a:spLocks noGrp="1"/>
          </p:cNvSpPr>
          <p:nvPr>
            <p:ph idx="1"/>
          </p:nvPr>
        </p:nvSpPr>
        <p:spPr>
          <a:xfrm>
            <a:off x="457200" y="1935480"/>
            <a:ext cx="4400552" cy="4389120"/>
          </a:xfrm>
        </p:spPr>
        <p:txBody>
          <a:bodyPr>
            <a:normAutofit/>
          </a:bodyPr>
          <a:lstStyle/>
          <a:p>
            <a:r>
              <a:rPr lang="zh-CN" altLang="en-US" sz="2400" dirty="0" smtClean="0"/>
              <a:t>对一个数据点进行分类，当它的</a:t>
            </a:r>
            <a:r>
              <a:rPr lang="en-US" sz="2400" dirty="0" smtClean="0"/>
              <a:t> margin </a:t>
            </a:r>
            <a:r>
              <a:rPr lang="zh-CN" altLang="en-US" sz="2400" dirty="0" smtClean="0"/>
              <a:t>越大的时候，分类的</a:t>
            </a:r>
            <a:r>
              <a:rPr lang="en-US" sz="2400" dirty="0" smtClean="0"/>
              <a:t> confidence </a:t>
            </a:r>
            <a:r>
              <a:rPr lang="zh-CN" altLang="en-US" sz="2400" dirty="0" smtClean="0"/>
              <a:t>越大。</a:t>
            </a:r>
            <a:endParaRPr lang="en-US" altLang="zh-CN" sz="2400" dirty="0" smtClean="0"/>
          </a:p>
          <a:p>
            <a:r>
              <a:rPr lang="zh-CN" altLang="en-US" sz="2400" dirty="0" smtClean="0"/>
              <a:t>对于一个包含</a:t>
            </a:r>
            <a:r>
              <a:rPr lang="en-US" sz="2400" dirty="0" smtClean="0"/>
              <a:t> </a:t>
            </a:r>
            <a:r>
              <a:rPr lang="en-US" sz="2400" i="1" dirty="0" smtClean="0"/>
              <a:t>n</a:t>
            </a:r>
            <a:r>
              <a:rPr lang="en-US" sz="2400" dirty="0" smtClean="0"/>
              <a:t> </a:t>
            </a:r>
            <a:r>
              <a:rPr lang="zh-CN" altLang="en-US" sz="2400" dirty="0" smtClean="0"/>
              <a:t>个点的数据集，为了使得分类的</a:t>
            </a:r>
            <a:r>
              <a:rPr lang="en-US" sz="2400" dirty="0" smtClean="0"/>
              <a:t> confidence </a:t>
            </a:r>
            <a:r>
              <a:rPr lang="zh-CN" altLang="en-US" sz="2400" dirty="0" smtClean="0"/>
              <a:t>高，我们希望所选择的超平面</a:t>
            </a:r>
            <a:r>
              <a:rPr lang="en-US" sz="2400" dirty="0" smtClean="0"/>
              <a:t>hyper plane </a:t>
            </a:r>
            <a:r>
              <a:rPr lang="zh-CN" altLang="en-US" sz="2400" dirty="0" smtClean="0"/>
              <a:t>能够最大化这个</a:t>
            </a:r>
            <a:r>
              <a:rPr lang="en-US" sz="2400" dirty="0" smtClean="0"/>
              <a:t> margin </a:t>
            </a:r>
            <a:r>
              <a:rPr lang="zh-CN" altLang="en-US" sz="2400" dirty="0" smtClean="0"/>
              <a:t>值。</a:t>
            </a:r>
            <a:endParaRPr lang="zh-CN" altLang="en-US" sz="2400" dirty="0"/>
          </a:p>
        </p:txBody>
      </p:sp>
      <p:pic>
        <p:nvPicPr>
          <p:cNvPr id="4" name="图片 3" descr="http://my.csdn.net/uploads/201206/01/1338566153_8925.png"/>
          <p:cNvPicPr/>
          <p:nvPr/>
        </p:nvPicPr>
        <p:blipFill>
          <a:blip r:embed="rId2" cstate="print"/>
          <a:srcRect/>
          <a:stretch>
            <a:fillRect/>
          </a:stretch>
        </p:blipFill>
        <p:spPr bwMode="auto">
          <a:xfrm>
            <a:off x="4991129" y="1985978"/>
            <a:ext cx="3724275" cy="36576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支持向量</a:t>
            </a:r>
            <a:endParaRPr lang="zh-CN" altLang="en-US" dirty="0"/>
          </a:p>
        </p:txBody>
      </p:sp>
      <p:sp>
        <p:nvSpPr>
          <p:cNvPr id="3" name="内容占位符 2"/>
          <p:cNvSpPr>
            <a:spLocks noGrp="1"/>
          </p:cNvSpPr>
          <p:nvPr>
            <p:ph idx="1"/>
          </p:nvPr>
        </p:nvSpPr>
        <p:spPr>
          <a:xfrm>
            <a:off x="457200" y="1935480"/>
            <a:ext cx="3757610" cy="4389120"/>
          </a:xfrm>
        </p:spPr>
        <p:txBody>
          <a:bodyPr>
            <a:normAutofit/>
          </a:bodyPr>
          <a:lstStyle/>
          <a:p>
            <a:r>
              <a:rPr lang="zh-CN" altLang="en-US" sz="2400" dirty="0" smtClean="0"/>
              <a:t>由于这些</a:t>
            </a:r>
            <a:r>
              <a:rPr lang="en-US" sz="2400" dirty="0" smtClean="0"/>
              <a:t> supporting vector </a:t>
            </a:r>
            <a:r>
              <a:rPr lang="zh-CN" altLang="en-US" sz="2400" dirty="0" smtClean="0"/>
              <a:t>刚好在边界上，所以满足：</a:t>
            </a:r>
            <a:endParaRPr lang="en-US" altLang="zh-CN" sz="2400" dirty="0" smtClean="0"/>
          </a:p>
          <a:p>
            <a:endParaRPr lang="en-US" altLang="zh-CN" sz="2400" dirty="0" smtClean="0"/>
          </a:p>
          <a:p>
            <a:endParaRPr lang="en-US" altLang="zh-CN" sz="2400" dirty="0" smtClean="0"/>
          </a:p>
          <a:p>
            <a:r>
              <a:rPr lang="zh-CN" altLang="en-US" sz="2400" dirty="0" smtClean="0"/>
              <a:t>而对于所有不是支持向量的点，也就是在</a:t>
            </a:r>
            <a:r>
              <a:rPr lang="en-US" sz="2400" dirty="0" smtClean="0"/>
              <a:t>“</a:t>
            </a:r>
            <a:r>
              <a:rPr lang="zh-CN" altLang="en-US" sz="2400" dirty="0" smtClean="0"/>
              <a:t>阵地后方</a:t>
            </a:r>
            <a:r>
              <a:rPr lang="en-US" sz="2400" dirty="0" smtClean="0"/>
              <a:t>”</a:t>
            </a:r>
            <a:r>
              <a:rPr lang="zh-CN" altLang="en-US" sz="2400" dirty="0" smtClean="0"/>
              <a:t>的点，则有：</a:t>
            </a:r>
            <a:endParaRPr lang="en-US" altLang="zh-CN" sz="2400" dirty="0" smtClean="0"/>
          </a:p>
        </p:txBody>
      </p:sp>
      <p:pic>
        <p:nvPicPr>
          <p:cNvPr id="4" name="图片 3" descr="http://img.blog.csdn.net/20131207152228953"/>
          <p:cNvPicPr/>
          <p:nvPr/>
        </p:nvPicPr>
        <p:blipFill>
          <a:blip r:embed="rId2" cstate="print"/>
          <a:srcRect/>
          <a:stretch>
            <a:fillRect/>
          </a:stretch>
        </p:blipFill>
        <p:spPr bwMode="auto">
          <a:xfrm>
            <a:off x="4214810" y="2000240"/>
            <a:ext cx="4500594" cy="3576646"/>
          </a:xfrm>
          <a:prstGeom prst="rect">
            <a:avLst/>
          </a:prstGeom>
          <a:noFill/>
          <a:ln w="9525">
            <a:noFill/>
            <a:miter lim="800000"/>
            <a:headEnd/>
            <a:tailEnd/>
          </a:ln>
        </p:spPr>
      </p:pic>
      <p:pic>
        <p:nvPicPr>
          <p:cNvPr id="5" name="图片 4" descr="http://img.blog.csdn.net/20131111155244218"/>
          <p:cNvPicPr/>
          <p:nvPr/>
        </p:nvPicPr>
        <p:blipFill>
          <a:blip r:embed="rId3" cstate="print"/>
          <a:srcRect/>
          <a:stretch>
            <a:fillRect/>
          </a:stretch>
        </p:blipFill>
        <p:spPr bwMode="auto">
          <a:xfrm>
            <a:off x="1571604" y="3143248"/>
            <a:ext cx="1343026" cy="357190"/>
          </a:xfrm>
          <a:prstGeom prst="rect">
            <a:avLst/>
          </a:prstGeom>
          <a:noFill/>
          <a:ln w="9525">
            <a:noFill/>
            <a:miter lim="800000"/>
            <a:headEnd/>
            <a:tailEnd/>
          </a:ln>
        </p:spPr>
      </p:pic>
      <p:pic>
        <p:nvPicPr>
          <p:cNvPr id="6" name="图片 5" descr="http://img.blog.csdn.net/20131111155205109"/>
          <p:cNvPicPr/>
          <p:nvPr/>
        </p:nvPicPr>
        <p:blipFill>
          <a:blip r:embed="rId4" cstate="print"/>
          <a:srcRect/>
          <a:stretch>
            <a:fillRect/>
          </a:stretch>
        </p:blipFill>
        <p:spPr bwMode="auto">
          <a:xfrm>
            <a:off x="1643042" y="5291152"/>
            <a:ext cx="1357322" cy="28098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SVM</a:t>
            </a:r>
            <a:r>
              <a:rPr lang="zh-CN" altLang="en-US" dirty="0" smtClean="0"/>
              <a:t>原理</a:t>
            </a:r>
          </a:p>
        </p:txBody>
      </p:sp>
      <p:sp>
        <p:nvSpPr>
          <p:cNvPr id="3" name="内容占位符 2"/>
          <p:cNvSpPr>
            <a:spLocks noGrp="1"/>
          </p:cNvSpPr>
          <p:nvPr>
            <p:ph idx="1"/>
          </p:nvPr>
        </p:nvSpPr>
        <p:spPr>
          <a:xfrm>
            <a:off x="457200" y="1935480"/>
            <a:ext cx="3328982" cy="4389120"/>
          </a:xfrm>
        </p:spPr>
        <p:txBody>
          <a:bodyPr>
            <a:normAutofit/>
          </a:bodyPr>
          <a:lstStyle/>
          <a:p>
            <a:pPr>
              <a:lnSpc>
                <a:spcPct val="90000"/>
              </a:lnSpc>
            </a:pPr>
            <a:r>
              <a:rPr lang="zh-CN" altLang="en-US" sz="2400" dirty="0" smtClean="0"/>
              <a:t>在线性不可分的情况下，支持向量机通过某种非线性映射</a:t>
            </a:r>
            <a:r>
              <a:rPr lang="en-US" sz="2400" dirty="0" smtClean="0"/>
              <a:t>(</a:t>
            </a:r>
            <a:r>
              <a:rPr lang="zh-CN" altLang="en-US" sz="2400" dirty="0" smtClean="0"/>
              <a:t>核函数</a:t>
            </a:r>
            <a:r>
              <a:rPr lang="en-US" sz="2400" dirty="0" smtClean="0"/>
              <a:t>)</a:t>
            </a:r>
            <a:r>
              <a:rPr lang="zh-CN" altLang="en-US" sz="2400" dirty="0" smtClean="0"/>
              <a:t>将输入变量映射到一个高维特征空间，在这个空间中构造最优分类超平面。</a:t>
            </a:r>
            <a:endParaRPr lang="en-US" altLang="zh-CN" sz="2400" dirty="0" smtClean="0"/>
          </a:p>
          <a:p>
            <a:pPr>
              <a:lnSpc>
                <a:spcPct val="90000"/>
              </a:lnSpc>
            </a:pPr>
            <a:r>
              <a:rPr lang="zh-CN" altLang="en-US" sz="2400" dirty="0" smtClean="0"/>
              <a:t>通过映射到高维特征空间，平面上不好分的非线性数据分开了。</a:t>
            </a:r>
            <a:endParaRPr lang="zh-CN" altLang="en-US" sz="2400" dirty="0" smtClean="0">
              <a:latin typeface="Times New Roman" pitchFamily="18" charset="0"/>
              <a:cs typeface="Times New Roman" pitchFamily="18" charset="0"/>
            </a:endParaRPr>
          </a:p>
        </p:txBody>
      </p:sp>
      <p:pic>
        <p:nvPicPr>
          <p:cNvPr id="5" name="图片 4" descr="http://my.csdn.net/uploads/201206/02/1338612063_1634.JPG"/>
          <p:cNvPicPr/>
          <p:nvPr/>
        </p:nvPicPr>
        <p:blipFill>
          <a:blip r:embed="rId2" cstate="print"/>
          <a:srcRect/>
          <a:stretch>
            <a:fillRect/>
          </a:stretch>
        </p:blipFill>
        <p:spPr bwMode="auto">
          <a:xfrm>
            <a:off x="3786182" y="2214554"/>
            <a:ext cx="5143536" cy="342902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模式识别</a:t>
            </a:r>
            <a:endParaRPr lang="zh-CN" altLang="en-US" dirty="0"/>
          </a:p>
        </p:txBody>
      </p:sp>
      <p:sp>
        <p:nvSpPr>
          <p:cNvPr id="3" name="内容占位符 2"/>
          <p:cNvSpPr>
            <a:spLocks noGrp="1"/>
          </p:cNvSpPr>
          <p:nvPr>
            <p:ph idx="1"/>
          </p:nvPr>
        </p:nvSpPr>
        <p:spPr/>
        <p:txBody>
          <a:bodyPr>
            <a:normAutofit lnSpcReduction="10000"/>
          </a:bodyPr>
          <a:lstStyle/>
          <a:p>
            <a:r>
              <a:rPr lang="zh-CN" altLang="en-US" dirty="0" smtClean="0"/>
              <a:t>人们在观察事物或现象的时候，常常要寻找它与其他事物或现象的不同之处，并根据一定的目的把各个相似的但又不完全相同的事物或现象组成一类。</a:t>
            </a:r>
            <a:endParaRPr lang="en-US" altLang="zh-CN" dirty="0" smtClean="0"/>
          </a:p>
          <a:p>
            <a:r>
              <a:rPr lang="zh-CN" altLang="en-US" dirty="0" smtClean="0"/>
              <a:t>字符识别就是一个典型的例子。例如数字“</a:t>
            </a:r>
            <a:r>
              <a:rPr lang="en-US" altLang="zh-CN" dirty="0" smtClean="0"/>
              <a:t>4”</a:t>
            </a:r>
            <a:r>
              <a:rPr lang="zh-CN" altLang="en-US" dirty="0" smtClean="0"/>
              <a:t>可以有各种写法，但都属于同一类别。更为重要的是，即使对于某种写法的“</a:t>
            </a:r>
            <a:r>
              <a:rPr lang="en-US" altLang="zh-CN" dirty="0" smtClean="0"/>
              <a:t>4”</a:t>
            </a:r>
            <a:r>
              <a:rPr lang="zh-CN" altLang="en-US" dirty="0" smtClean="0"/>
              <a:t>，以前虽未见过，也能把它分到“</a:t>
            </a:r>
            <a:r>
              <a:rPr lang="en-US" altLang="zh-CN" dirty="0" smtClean="0"/>
              <a:t>4”</a:t>
            </a:r>
            <a:r>
              <a:rPr lang="zh-CN" altLang="en-US" dirty="0" smtClean="0"/>
              <a:t>所属的这一类别。人脑的这种思维能力就构成了“模式”的概念。</a:t>
            </a:r>
            <a:endParaRPr lang="en-US" altLang="zh-CN" dirty="0" smtClean="0"/>
          </a:p>
          <a:p>
            <a:r>
              <a:rPr lang="zh-CN" altLang="en-US" dirty="0" smtClean="0"/>
              <a:t>“模式”是一种抽象化的概念，如“房屋”等都是“模式”，而把具体的对象，如人民大会堂，叫作“房屋”这类模式中的一个样本。</a:t>
            </a:r>
            <a:endParaRPr lang="zh-CN"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核函数</a:t>
            </a:r>
            <a:endParaRPr lang="zh-CN" altLang="en-US" dirty="0"/>
          </a:p>
        </p:txBody>
      </p:sp>
      <p:sp>
        <p:nvSpPr>
          <p:cNvPr id="3" name="内容占位符 2"/>
          <p:cNvSpPr>
            <a:spLocks noGrp="1"/>
          </p:cNvSpPr>
          <p:nvPr>
            <p:ph idx="1"/>
          </p:nvPr>
        </p:nvSpPr>
        <p:spPr/>
        <p:txBody>
          <a:bodyPr>
            <a:normAutofit/>
          </a:bodyPr>
          <a:lstStyle/>
          <a:p>
            <a:r>
              <a:rPr lang="zh-CN" altLang="en-US" sz="2400" dirty="0" smtClean="0"/>
              <a:t>通常人们会从一些常用的核函数中选择：多项式核、高斯核、线性核等。如下图所示，高斯核函数将低维线性不可分的数据映射到了高维空间。</a:t>
            </a:r>
            <a:endParaRPr lang="zh-CN" altLang="en-US" sz="2400" dirty="0"/>
          </a:p>
        </p:txBody>
      </p:sp>
      <p:pic>
        <p:nvPicPr>
          <p:cNvPr id="4" name="图片 3" descr="http://img.blog.csdn.net/20130919095640250"/>
          <p:cNvPicPr/>
          <p:nvPr/>
        </p:nvPicPr>
        <p:blipFill>
          <a:blip r:embed="rId2" cstate="print"/>
          <a:srcRect/>
          <a:stretch>
            <a:fillRect/>
          </a:stretch>
        </p:blipFill>
        <p:spPr bwMode="auto">
          <a:xfrm>
            <a:off x="1285852" y="3286124"/>
            <a:ext cx="6500858" cy="3143272"/>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http://img.blog.csdn.net/20131121105410546"/>
          <p:cNvPicPr/>
          <p:nvPr/>
        </p:nvPicPr>
        <p:blipFill>
          <a:blip r:embed="rId2" cstate="print"/>
          <a:srcRect/>
          <a:stretch>
            <a:fillRect/>
          </a:stretch>
        </p:blipFill>
        <p:spPr bwMode="auto">
          <a:xfrm>
            <a:off x="1062037" y="3857628"/>
            <a:ext cx="6938987" cy="2857520"/>
          </a:xfrm>
          <a:prstGeom prst="rect">
            <a:avLst/>
          </a:prstGeom>
          <a:noFill/>
          <a:ln w="9525">
            <a:noFill/>
            <a:miter lim="800000"/>
            <a:headEnd/>
            <a:tailEnd/>
          </a:ln>
        </p:spPr>
      </p:pic>
      <p:sp>
        <p:nvSpPr>
          <p:cNvPr id="2" name="标题 1"/>
          <p:cNvSpPr>
            <a:spLocks noGrp="1"/>
          </p:cNvSpPr>
          <p:nvPr>
            <p:ph type="title"/>
          </p:nvPr>
        </p:nvSpPr>
        <p:spPr/>
        <p:txBody>
          <a:bodyPr>
            <a:normAutofit/>
          </a:bodyPr>
          <a:lstStyle/>
          <a:p>
            <a:r>
              <a:rPr lang="zh-CN" altLang="en-US" dirty="0" smtClean="0"/>
              <a:t>举例</a:t>
            </a:r>
          </a:p>
        </p:txBody>
      </p:sp>
      <p:sp>
        <p:nvSpPr>
          <p:cNvPr id="3" name="内容占位符 2"/>
          <p:cNvSpPr>
            <a:spLocks noGrp="1"/>
          </p:cNvSpPr>
          <p:nvPr>
            <p:ph idx="1"/>
          </p:nvPr>
        </p:nvSpPr>
        <p:spPr/>
        <p:txBody>
          <a:bodyPr>
            <a:normAutofit/>
          </a:bodyPr>
          <a:lstStyle/>
          <a:p>
            <a:r>
              <a:rPr lang="zh-CN" altLang="en-US" sz="2400" dirty="0" smtClean="0"/>
              <a:t>假设现在你是一个农场主，圈养了一批羊群，但为预防狼群袭击羊群，你需要搭建一个篱笆来把羊群围起来。但是篱笆应该建在哪里呢？你很可能需要依据牛群和狼群的位置建立一个</a:t>
            </a:r>
            <a:r>
              <a:rPr lang="en-US" sz="2400" dirty="0" smtClean="0"/>
              <a:t>“</a:t>
            </a:r>
            <a:r>
              <a:rPr lang="zh-CN" altLang="en-US" sz="2400" dirty="0" smtClean="0"/>
              <a:t>分类器</a:t>
            </a:r>
            <a:r>
              <a:rPr lang="en-US" sz="2400" dirty="0" smtClean="0"/>
              <a:t>”</a:t>
            </a:r>
            <a:r>
              <a:rPr lang="zh-CN" altLang="en-US" sz="2400" dirty="0" smtClean="0"/>
              <a:t>，比较下图这几种不同的分类器，我们可以看到</a:t>
            </a:r>
            <a:r>
              <a:rPr lang="en-US" sz="2400" dirty="0" smtClean="0"/>
              <a:t>SVM</a:t>
            </a:r>
            <a:r>
              <a:rPr lang="zh-CN" altLang="en-US" sz="2400" dirty="0" smtClean="0"/>
              <a:t>完成了一个很完美的解决方案。</a:t>
            </a:r>
            <a:endParaRPr lang="zh-CN" alt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SVM </a:t>
            </a:r>
            <a:r>
              <a:rPr lang="en-US" dirty="0" smtClean="0"/>
              <a:t>Packages</a:t>
            </a:r>
            <a:endParaRPr lang="zh-CN" altLang="en-US" dirty="0"/>
          </a:p>
        </p:txBody>
      </p:sp>
      <p:sp>
        <p:nvSpPr>
          <p:cNvPr id="3" name="内容占位符 2"/>
          <p:cNvSpPr>
            <a:spLocks noGrp="1"/>
          </p:cNvSpPr>
          <p:nvPr>
            <p:ph idx="1"/>
          </p:nvPr>
        </p:nvSpPr>
        <p:spPr/>
        <p:txBody>
          <a:bodyPr/>
          <a:lstStyle/>
          <a:p>
            <a:pPr>
              <a:lnSpc>
                <a:spcPct val="80000"/>
              </a:lnSpc>
            </a:pPr>
            <a:r>
              <a:rPr lang="en-US" altLang="zh-CN" sz="3000" dirty="0" smtClean="0"/>
              <a:t>Download: </a:t>
            </a:r>
            <a:r>
              <a:rPr lang="en-US" altLang="zh-CN" sz="3000" dirty="0" smtClean="0">
                <a:hlinkClick r:id="rId2"/>
              </a:rPr>
              <a:t>http://www.csie.ntu.edu.tw/~cjlin/libsvm/</a:t>
            </a:r>
            <a:endParaRPr lang="en-US" altLang="zh-CN" sz="3000" dirty="0" smtClean="0"/>
          </a:p>
          <a:p>
            <a:pPr>
              <a:lnSpc>
                <a:spcPct val="80000"/>
              </a:lnSpc>
              <a:buNone/>
            </a:pPr>
            <a:endParaRPr lang="en-US" altLang="zh-CN" sz="3000" dirty="0" smtClean="0"/>
          </a:p>
          <a:p>
            <a:pPr>
              <a:lnSpc>
                <a:spcPct val="80000"/>
              </a:lnSpc>
            </a:pPr>
            <a:r>
              <a:rPr lang="en-US" altLang="zh-CN" sz="3000" dirty="0" smtClean="0"/>
              <a:t>Installation (Three choices)</a:t>
            </a:r>
          </a:p>
          <a:p>
            <a:pPr lvl="1">
              <a:lnSpc>
                <a:spcPct val="80000"/>
              </a:lnSpc>
            </a:pPr>
            <a:r>
              <a:rPr lang="en-US" altLang="zh-CN" sz="2600" dirty="0" smtClean="0"/>
              <a:t>On Unix systems, type `make' to build the `</a:t>
            </a:r>
            <a:r>
              <a:rPr lang="en-US" altLang="zh-CN" sz="2600" dirty="0" err="1" smtClean="0"/>
              <a:t>svm</a:t>
            </a:r>
            <a:r>
              <a:rPr lang="en-US" altLang="zh-CN" sz="2600" dirty="0" smtClean="0"/>
              <a:t>-train' and `</a:t>
            </a:r>
            <a:r>
              <a:rPr lang="en-US" altLang="zh-CN" sz="2600" dirty="0" err="1" smtClean="0"/>
              <a:t>svm</a:t>
            </a:r>
            <a:r>
              <a:rPr lang="en-US" altLang="zh-CN" sz="2600" dirty="0" smtClean="0"/>
              <a:t>-predict‘ programs. </a:t>
            </a:r>
          </a:p>
          <a:p>
            <a:pPr lvl="1">
              <a:lnSpc>
                <a:spcPct val="80000"/>
              </a:lnSpc>
            </a:pPr>
            <a:r>
              <a:rPr lang="en-US" altLang="zh-CN" sz="2600" dirty="0" smtClean="0"/>
              <a:t>On other systems, consult `</a:t>
            </a:r>
            <a:r>
              <a:rPr lang="en-US" altLang="zh-CN" sz="2600" dirty="0" err="1" smtClean="0"/>
              <a:t>Makefile</a:t>
            </a:r>
            <a:r>
              <a:rPr lang="en-US" altLang="zh-CN" sz="2600" dirty="0" smtClean="0"/>
              <a:t>' to build them</a:t>
            </a:r>
          </a:p>
          <a:p>
            <a:pPr lvl="1">
              <a:lnSpc>
                <a:spcPct val="80000"/>
              </a:lnSpc>
            </a:pPr>
            <a:r>
              <a:rPr lang="en-US" altLang="zh-CN" sz="2600" dirty="0" smtClean="0"/>
              <a:t>Use the pre-built  binaries (Windows binaries are in the directory ‘windows').</a:t>
            </a:r>
          </a:p>
          <a:p>
            <a:pPr lvl="1">
              <a:lnSpc>
                <a:spcPct val="80000"/>
              </a:lnSpc>
            </a:pPr>
            <a:r>
              <a:rPr lang="en-US" altLang="zh-CN" sz="2600" dirty="0" smtClean="0"/>
              <a:t>More details </a:t>
            </a:r>
            <a:r>
              <a:rPr lang="en-US" altLang="zh-CN" sz="2600" dirty="0" err="1" smtClean="0"/>
              <a:t>pls</a:t>
            </a:r>
            <a:r>
              <a:rPr lang="en-US" altLang="zh-CN" sz="2600" dirty="0" smtClean="0"/>
              <a:t> refer to the README file</a:t>
            </a:r>
            <a:endParaRPr lang="zh-CN" altLang="en-US" sz="2600"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林业管理问题应用举例</a:t>
            </a:r>
            <a:endParaRPr lang="zh-CN" altLang="en-US" dirty="0"/>
          </a:p>
        </p:txBody>
      </p:sp>
      <p:sp>
        <p:nvSpPr>
          <p:cNvPr id="3" name="内容占位符 2"/>
          <p:cNvSpPr>
            <a:spLocks noGrp="1"/>
          </p:cNvSpPr>
          <p:nvPr>
            <p:ph idx="1"/>
          </p:nvPr>
        </p:nvSpPr>
        <p:spPr/>
        <p:txBody>
          <a:bodyPr/>
          <a:lstStyle/>
          <a:p>
            <a:r>
              <a:rPr lang="en-US" dirty="0" smtClean="0"/>
              <a:t>Research on the influential factors of forest farmers’ information technology adoption</a:t>
            </a:r>
            <a:endParaRPr lang="zh-CN"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dirty="0"/>
          </a:p>
        </p:txBody>
      </p:sp>
      <p:sp>
        <p:nvSpPr>
          <p:cNvPr id="4" name="Rectangle 2"/>
          <p:cNvSpPr>
            <a:spLocks noChangeArrowheads="1"/>
          </p:cNvSpPr>
          <p:nvPr/>
        </p:nvSpPr>
        <p:spPr bwMode="auto">
          <a:xfrm>
            <a:off x="609600" y="685800"/>
            <a:ext cx="7848600" cy="4724400"/>
          </a:xfrm>
          <a:prstGeom prst="rect">
            <a:avLst/>
          </a:prstGeom>
          <a:solidFill>
            <a:schemeClr val="folHlink"/>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zh-CN" altLang="zh-CN">
              <a:solidFill>
                <a:schemeClr val="bg1"/>
              </a:solidFill>
            </a:endParaRPr>
          </a:p>
        </p:txBody>
      </p:sp>
      <p:sp>
        <p:nvSpPr>
          <p:cNvPr id="5" name="Rectangle 4"/>
          <p:cNvSpPr>
            <a:spLocks noChangeArrowheads="1"/>
          </p:cNvSpPr>
          <p:nvPr/>
        </p:nvSpPr>
        <p:spPr bwMode="auto">
          <a:xfrm>
            <a:off x="2667000" y="762000"/>
            <a:ext cx="3048000" cy="3810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800">
                <a:latin typeface="Tahoma" charset="0"/>
                <a:ea typeface="ＭＳ Ｐゴシック" charset="0"/>
              </a:rPr>
              <a:t>Pattern Classification</a:t>
            </a:r>
          </a:p>
        </p:txBody>
      </p:sp>
      <p:sp>
        <p:nvSpPr>
          <p:cNvPr id="6" name="Rectangle 5"/>
          <p:cNvSpPr>
            <a:spLocks noChangeArrowheads="1"/>
          </p:cNvSpPr>
          <p:nvPr/>
        </p:nvSpPr>
        <p:spPr bwMode="auto">
          <a:xfrm>
            <a:off x="762000" y="1371600"/>
            <a:ext cx="30480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a:latin typeface="Tahoma" charset="0"/>
                <a:ea typeface="ＭＳ Ｐゴシック" charset="0"/>
              </a:rPr>
              <a:t>Statistical Approach</a:t>
            </a:r>
          </a:p>
        </p:txBody>
      </p:sp>
      <p:sp>
        <p:nvSpPr>
          <p:cNvPr id="7" name="Rectangle 6"/>
          <p:cNvSpPr>
            <a:spLocks noChangeArrowheads="1"/>
          </p:cNvSpPr>
          <p:nvPr/>
        </p:nvSpPr>
        <p:spPr bwMode="auto">
          <a:xfrm>
            <a:off x="4495800" y="1371600"/>
            <a:ext cx="30480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a:latin typeface="Tahoma" charset="0"/>
                <a:ea typeface="ＭＳ Ｐゴシック" charset="0"/>
              </a:rPr>
              <a:t>Non-Statistical Approach</a:t>
            </a:r>
          </a:p>
        </p:txBody>
      </p:sp>
      <p:sp>
        <p:nvSpPr>
          <p:cNvPr id="8" name="Rectangle 7"/>
          <p:cNvSpPr>
            <a:spLocks noChangeArrowheads="1"/>
          </p:cNvSpPr>
          <p:nvPr/>
        </p:nvSpPr>
        <p:spPr bwMode="auto">
          <a:xfrm>
            <a:off x="685800" y="1981200"/>
            <a:ext cx="2819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a:latin typeface="Tahoma" charset="0"/>
                <a:ea typeface="ＭＳ Ｐゴシック" charset="0"/>
              </a:rPr>
              <a:t>Supervised </a:t>
            </a:r>
          </a:p>
        </p:txBody>
      </p:sp>
      <p:sp>
        <p:nvSpPr>
          <p:cNvPr id="9" name="Rectangle 8"/>
          <p:cNvSpPr>
            <a:spLocks noChangeArrowheads="1"/>
          </p:cNvSpPr>
          <p:nvPr/>
        </p:nvSpPr>
        <p:spPr bwMode="auto">
          <a:xfrm>
            <a:off x="3657600" y="1981200"/>
            <a:ext cx="25146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dirty="0">
                <a:latin typeface="Tahoma" charset="0"/>
                <a:ea typeface="ＭＳ Ｐゴシック" charset="0"/>
              </a:rPr>
              <a:t>Unsupervised</a:t>
            </a:r>
          </a:p>
        </p:txBody>
      </p:sp>
      <p:sp>
        <p:nvSpPr>
          <p:cNvPr id="10" name="Rectangle 9"/>
          <p:cNvSpPr>
            <a:spLocks noChangeArrowheads="1"/>
          </p:cNvSpPr>
          <p:nvPr/>
        </p:nvSpPr>
        <p:spPr bwMode="auto">
          <a:xfrm>
            <a:off x="4038600" y="2362200"/>
            <a:ext cx="21336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Basic concepts: </a:t>
            </a:r>
          </a:p>
          <a:p>
            <a:pPr>
              <a:defRPr/>
            </a:pPr>
            <a:r>
              <a:rPr lang="en-US" sz="1400" dirty="0">
                <a:latin typeface="Tahoma" charset="0"/>
                <a:ea typeface="ＭＳ Ｐゴシック" charset="0"/>
              </a:rPr>
              <a:t>    Distance</a:t>
            </a:r>
          </a:p>
          <a:p>
            <a:pPr>
              <a:defRPr/>
            </a:pPr>
            <a:r>
              <a:rPr lang="en-US" sz="1400" dirty="0">
                <a:latin typeface="Tahoma" charset="0"/>
                <a:ea typeface="ＭＳ Ｐゴシック" charset="0"/>
              </a:rPr>
              <a:t>    Agglomerative method</a:t>
            </a:r>
          </a:p>
        </p:txBody>
      </p:sp>
      <p:sp>
        <p:nvSpPr>
          <p:cNvPr id="11" name="Rectangle 10"/>
          <p:cNvSpPr>
            <a:spLocks noChangeArrowheads="1"/>
          </p:cNvSpPr>
          <p:nvPr/>
        </p:nvSpPr>
        <p:spPr bwMode="auto">
          <a:xfrm>
            <a:off x="1066800" y="2362200"/>
            <a:ext cx="24384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Basic concepts:</a:t>
            </a:r>
          </a:p>
          <a:p>
            <a:pPr>
              <a:defRPr/>
            </a:pPr>
            <a:r>
              <a:rPr lang="en-US" sz="1400" dirty="0">
                <a:latin typeface="Tahoma" charset="0"/>
                <a:ea typeface="ＭＳ Ｐゴシック" charset="0"/>
              </a:rPr>
              <a:t>    </a:t>
            </a:r>
            <a:r>
              <a:rPr lang="en-US" sz="1400" dirty="0" err="1">
                <a:latin typeface="Tahoma" charset="0"/>
                <a:ea typeface="ＭＳ Ｐゴシック" charset="0"/>
              </a:rPr>
              <a:t>Baysian</a:t>
            </a:r>
            <a:r>
              <a:rPr lang="en-US" sz="1400" dirty="0">
                <a:latin typeface="Tahoma" charset="0"/>
                <a:ea typeface="ＭＳ Ｐゴシック" charset="0"/>
              </a:rPr>
              <a:t> decision rule </a:t>
            </a:r>
          </a:p>
          <a:p>
            <a:pPr>
              <a:defRPr/>
            </a:pPr>
            <a:r>
              <a:rPr lang="en-US" sz="1400" dirty="0">
                <a:latin typeface="Tahoma" charset="0"/>
                <a:ea typeface="ＭＳ Ｐゴシック" charset="0"/>
              </a:rPr>
              <a:t>    (MPP, LR, </a:t>
            </a:r>
            <a:r>
              <a:rPr lang="en-US" sz="1400" dirty="0" err="1">
                <a:latin typeface="Tahoma" charset="0"/>
                <a:ea typeface="ＭＳ Ｐゴシック" charset="0"/>
              </a:rPr>
              <a:t>Discri</a:t>
            </a:r>
            <a:r>
              <a:rPr lang="en-US" sz="1400" dirty="0">
                <a:latin typeface="Tahoma" charset="0"/>
                <a:ea typeface="ＭＳ Ｐゴシック" charset="0"/>
              </a:rPr>
              <a:t>.)</a:t>
            </a:r>
          </a:p>
        </p:txBody>
      </p:sp>
      <p:sp>
        <p:nvSpPr>
          <p:cNvPr id="12" name="Rectangle 11"/>
          <p:cNvSpPr>
            <a:spLocks noChangeArrowheads="1"/>
          </p:cNvSpPr>
          <p:nvPr/>
        </p:nvSpPr>
        <p:spPr bwMode="auto">
          <a:xfrm>
            <a:off x="1066800" y="3200400"/>
            <a:ext cx="2438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Parameter estimate (ML, BL)</a:t>
            </a:r>
          </a:p>
        </p:txBody>
      </p:sp>
      <p:sp>
        <p:nvSpPr>
          <p:cNvPr id="13" name="Rectangle 12"/>
          <p:cNvSpPr>
            <a:spLocks noChangeArrowheads="1"/>
          </p:cNvSpPr>
          <p:nvPr/>
        </p:nvSpPr>
        <p:spPr bwMode="auto">
          <a:xfrm>
            <a:off x="1066800" y="3581400"/>
            <a:ext cx="2438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a:latin typeface="Tahoma" charset="0"/>
                <a:ea typeface="ＭＳ Ｐゴシック" charset="0"/>
              </a:rPr>
              <a:t>Non-Parametric learning (kNN)</a:t>
            </a:r>
          </a:p>
        </p:txBody>
      </p:sp>
      <p:sp>
        <p:nvSpPr>
          <p:cNvPr id="14" name="Rectangle 13"/>
          <p:cNvSpPr>
            <a:spLocks noChangeArrowheads="1"/>
          </p:cNvSpPr>
          <p:nvPr/>
        </p:nvSpPr>
        <p:spPr bwMode="auto">
          <a:xfrm>
            <a:off x="1066800" y="3962400"/>
            <a:ext cx="2438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LDF (Perceptron) </a:t>
            </a:r>
          </a:p>
        </p:txBody>
      </p:sp>
      <p:sp>
        <p:nvSpPr>
          <p:cNvPr id="15" name="Rectangle 14"/>
          <p:cNvSpPr>
            <a:spLocks noChangeArrowheads="1"/>
          </p:cNvSpPr>
          <p:nvPr/>
        </p:nvSpPr>
        <p:spPr bwMode="auto">
          <a:xfrm>
            <a:off x="4038600" y="3200400"/>
            <a:ext cx="2133600" cy="304800"/>
          </a:xfrm>
          <a:prstGeom prst="rect">
            <a:avLst/>
          </a:prstGeom>
          <a:solidFill>
            <a:srgbClr val="FFC000"/>
          </a:solidFill>
          <a:ln w="9525">
            <a:solidFill>
              <a:schemeClr val="tx1"/>
            </a:solidFill>
            <a:miter lim="800000"/>
            <a:headEnd/>
            <a:tailEnd/>
          </a:ln>
          <a:effectLst/>
          <a:extLst/>
        </p:spPr>
        <p:txBody>
          <a:bodyPr wrap="none" anchor="ctr"/>
          <a:lstStyle/>
          <a:p>
            <a:pPr algn="ctr">
              <a:defRPr/>
            </a:pPr>
            <a:r>
              <a:rPr lang="en-US" altLang="zh-CN" sz="1400" dirty="0" smtClean="0">
                <a:latin typeface="Tahoma" charset="0"/>
                <a:ea typeface="ＭＳ Ｐゴシック" charset="0"/>
              </a:rPr>
              <a:t>K</a:t>
            </a:r>
            <a:r>
              <a:rPr lang="en-US" sz="1400" dirty="0" smtClean="0">
                <a:latin typeface="Tahoma" charset="0"/>
                <a:ea typeface="ＭＳ Ｐゴシック" charset="0"/>
              </a:rPr>
              <a:t>-means</a:t>
            </a:r>
            <a:endParaRPr lang="en-US" sz="1400" dirty="0">
              <a:latin typeface="Tahoma" charset="0"/>
              <a:ea typeface="ＭＳ Ｐゴシック" charset="0"/>
            </a:endParaRPr>
          </a:p>
        </p:txBody>
      </p:sp>
      <p:sp>
        <p:nvSpPr>
          <p:cNvPr id="16" name="Rectangle 15"/>
          <p:cNvSpPr>
            <a:spLocks noChangeArrowheads="1"/>
          </p:cNvSpPr>
          <p:nvPr/>
        </p:nvSpPr>
        <p:spPr bwMode="auto">
          <a:xfrm>
            <a:off x="4038600" y="3581400"/>
            <a:ext cx="21336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Winner-take-all</a:t>
            </a:r>
          </a:p>
        </p:txBody>
      </p:sp>
      <p:sp>
        <p:nvSpPr>
          <p:cNvPr id="17" name="Rectangle 16"/>
          <p:cNvSpPr>
            <a:spLocks noChangeArrowheads="1"/>
          </p:cNvSpPr>
          <p:nvPr/>
        </p:nvSpPr>
        <p:spPr bwMode="auto">
          <a:xfrm>
            <a:off x="4038600" y="3962400"/>
            <a:ext cx="21336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err="1">
                <a:latin typeface="Tahoma" charset="0"/>
                <a:ea typeface="ＭＳ Ｐゴシック" charset="0"/>
              </a:rPr>
              <a:t>Kohonen</a:t>
            </a:r>
            <a:r>
              <a:rPr lang="en-US" sz="1400" dirty="0">
                <a:latin typeface="Tahoma" charset="0"/>
                <a:ea typeface="ＭＳ Ｐゴシック" charset="0"/>
              </a:rPr>
              <a:t> maps</a:t>
            </a:r>
          </a:p>
        </p:txBody>
      </p:sp>
      <p:sp>
        <p:nvSpPr>
          <p:cNvPr id="18" name="Rectangle 17"/>
          <p:cNvSpPr>
            <a:spLocks noChangeArrowheads="1"/>
          </p:cNvSpPr>
          <p:nvPr/>
        </p:nvSpPr>
        <p:spPr bwMode="auto">
          <a:xfrm>
            <a:off x="228600" y="5695950"/>
            <a:ext cx="8763000" cy="1066800"/>
          </a:xfrm>
          <a:prstGeom prst="rect">
            <a:avLst/>
          </a:prstGeom>
          <a:solidFill>
            <a:schemeClr val="folHlink"/>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19" name="Rectangle 18"/>
          <p:cNvSpPr>
            <a:spLocks noChangeArrowheads="1"/>
          </p:cNvSpPr>
          <p:nvPr/>
        </p:nvSpPr>
        <p:spPr bwMode="auto">
          <a:xfrm>
            <a:off x="685800" y="5848350"/>
            <a:ext cx="13716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Dimensionality </a:t>
            </a:r>
          </a:p>
          <a:p>
            <a:pPr>
              <a:defRPr/>
            </a:pPr>
            <a:r>
              <a:rPr lang="en-US" sz="1400" dirty="0">
                <a:latin typeface="Tahoma" charset="0"/>
                <a:ea typeface="ＭＳ Ｐゴシック" charset="0"/>
              </a:rPr>
              <a:t>Reduction</a:t>
            </a:r>
          </a:p>
          <a:p>
            <a:pPr>
              <a:defRPr/>
            </a:pPr>
            <a:r>
              <a:rPr lang="en-US" sz="1400" dirty="0">
                <a:latin typeface="Tahoma" charset="0"/>
                <a:ea typeface="ＭＳ Ｐゴシック" charset="0"/>
              </a:rPr>
              <a:t>    FLD, PCA</a:t>
            </a:r>
          </a:p>
        </p:txBody>
      </p:sp>
      <p:sp>
        <p:nvSpPr>
          <p:cNvPr id="20" name="Rectangle 19"/>
          <p:cNvSpPr>
            <a:spLocks noChangeArrowheads="1"/>
          </p:cNvSpPr>
          <p:nvPr/>
        </p:nvSpPr>
        <p:spPr bwMode="auto">
          <a:xfrm>
            <a:off x="2362200" y="5848350"/>
            <a:ext cx="20574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Performance Evaluation</a:t>
            </a:r>
          </a:p>
          <a:p>
            <a:pPr>
              <a:defRPr/>
            </a:pPr>
            <a:r>
              <a:rPr lang="en-US" sz="1400" dirty="0">
                <a:latin typeface="Tahoma" charset="0"/>
                <a:ea typeface="ＭＳ Ｐゴシック" charset="0"/>
              </a:rPr>
              <a:t>    ROC curve (</a:t>
            </a:r>
            <a:r>
              <a:rPr lang="en-US" sz="800" dirty="0">
                <a:latin typeface="Tahoma" charset="0"/>
                <a:ea typeface="ＭＳ Ｐゴシック" charset="0"/>
              </a:rPr>
              <a:t>TP, TN, FN, FP</a:t>
            </a:r>
            <a:r>
              <a:rPr lang="en-US" sz="1400" dirty="0">
                <a:latin typeface="Tahoma" charset="0"/>
                <a:ea typeface="ＭＳ Ｐゴシック" charset="0"/>
              </a:rPr>
              <a:t>)</a:t>
            </a:r>
          </a:p>
          <a:p>
            <a:pPr>
              <a:defRPr/>
            </a:pPr>
            <a:r>
              <a:rPr lang="en-US" sz="1400" dirty="0">
                <a:latin typeface="Tahoma" charset="0"/>
                <a:ea typeface="ＭＳ Ｐゴシック" charset="0"/>
              </a:rPr>
              <a:t>    cross validation</a:t>
            </a:r>
          </a:p>
        </p:txBody>
      </p:sp>
      <p:sp>
        <p:nvSpPr>
          <p:cNvPr id="21" name="Freeform 20"/>
          <p:cNvSpPr>
            <a:spLocks/>
          </p:cNvSpPr>
          <p:nvPr/>
        </p:nvSpPr>
        <p:spPr bwMode="auto">
          <a:xfrm>
            <a:off x="838200" y="2286000"/>
            <a:ext cx="228600" cy="457200"/>
          </a:xfrm>
          <a:custGeom>
            <a:avLst/>
            <a:gdLst>
              <a:gd name="T0" fmla="*/ 0 w 144"/>
              <a:gd name="T1" fmla="*/ 0 h 288"/>
              <a:gd name="T2" fmla="*/ 0 w 144"/>
              <a:gd name="T3" fmla="*/ 457200 h 288"/>
              <a:gd name="T4" fmla="*/ 228600 w 144"/>
              <a:gd name="T5" fmla="*/ 457200 h 288"/>
              <a:gd name="T6" fmla="*/ 0 60000 65536"/>
              <a:gd name="T7" fmla="*/ 0 60000 65536"/>
              <a:gd name="T8" fmla="*/ 0 60000 65536"/>
            </a:gdLst>
            <a:ahLst/>
            <a:cxnLst>
              <a:cxn ang="T6">
                <a:pos x="T0" y="T1"/>
              </a:cxn>
              <a:cxn ang="T7">
                <a:pos x="T2" y="T3"/>
              </a:cxn>
              <a:cxn ang="T8">
                <a:pos x="T4" y="T5"/>
              </a:cxn>
            </a:cxnLst>
            <a:rect l="0" t="0" r="r" b="b"/>
            <a:pathLst>
              <a:path w="144" h="288">
                <a:moveTo>
                  <a:pt x="0" y="0"/>
                </a:moveTo>
                <a:lnTo>
                  <a:pt x="0" y="288"/>
                </a:lnTo>
                <a:lnTo>
                  <a:pt x="144" y="288"/>
                </a:lnTo>
              </a:path>
            </a:pathLst>
          </a:custGeom>
          <a:noFill/>
          <a:ln w="9525" cap="flat" cmpd="sng">
            <a:solidFill>
              <a:schemeClr val="tx1"/>
            </a:solidFill>
            <a:prstDash val="solid"/>
            <a:round/>
            <a:headEnd/>
            <a:tailEnd/>
          </a:ln>
          <a:effectLst/>
        </p:spPr>
        <p:txBody>
          <a:bodyPr wrap="none"/>
          <a:lstStyle/>
          <a:p>
            <a:endParaRPr lang="zh-CN" altLang="en-US"/>
          </a:p>
        </p:txBody>
      </p:sp>
      <p:sp>
        <p:nvSpPr>
          <p:cNvPr id="22" name="Freeform 21"/>
          <p:cNvSpPr>
            <a:spLocks/>
          </p:cNvSpPr>
          <p:nvPr/>
        </p:nvSpPr>
        <p:spPr bwMode="auto">
          <a:xfrm>
            <a:off x="838200" y="2743200"/>
            <a:ext cx="228600" cy="609600"/>
          </a:xfrm>
          <a:custGeom>
            <a:avLst/>
            <a:gdLst>
              <a:gd name="T0" fmla="*/ 0 w 144"/>
              <a:gd name="T1" fmla="*/ 0 h 384"/>
              <a:gd name="T2" fmla="*/ 0 w 144"/>
              <a:gd name="T3" fmla="*/ 609600 h 384"/>
              <a:gd name="T4" fmla="*/ 228600 w 144"/>
              <a:gd name="T5" fmla="*/ 609600 h 384"/>
              <a:gd name="T6" fmla="*/ 0 60000 65536"/>
              <a:gd name="T7" fmla="*/ 0 60000 65536"/>
              <a:gd name="T8" fmla="*/ 0 60000 65536"/>
            </a:gdLst>
            <a:ahLst/>
            <a:cxnLst>
              <a:cxn ang="T6">
                <a:pos x="T0" y="T1"/>
              </a:cxn>
              <a:cxn ang="T7">
                <a:pos x="T2" y="T3"/>
              </a:cxn>
              <a:cxn ang="T8">
                <a:pos x="T4" y="T5"/>
              </a:cxn>
            </a:cxnLst>
            <a:rect l="0" t="0" r="r" b="b"/>
            <a:pathLst>
              <a:path w="144" h="384">
                <a:moveTo>
                  <a:pt x="0" y="0"/>
                </a:moveTo>
                <a:lnTo>
                  <a:pt x="0" y="384"/>
                </a:lnTo>
                <a:lnTo>
                  <a:pt x="144" y="384"/>
                </a:lnTo>
              </a:path>
            </a:pathLst>
          </a:custGeom>
          <a:noFill/>
          <a:ln w="9525" cap="flat" cmpd="sng">
            <a:solidFill>
              <a:schemeClr val="tx1"/>
            </a:solidFill>
            <a:prstDash val="solid"/>
            <a:round/>
            <a:headEnd/>
            <a:tailEnd/>
          </a:ln>
          <a:effectLst/>
        </p:spPr>
        <p:txBody>
          <a:bodyPr wrap="none"/>
          <a:lstStyle/>
          <a:p>
            <a:endParaRPr lang="zh-CN" altLang="en-US"/>
          </a:p>
        </p:txBody>
      </p:sp>
      <p:sp>
        <p:nvSpPr>
          <p:cNvPr id="23" name="Freeform 22"/>
          <p:cNvSpPr>
            <a:spLocks/>
          </p:cNvSpPr>
          <p:nvPr/>
        </p:nvSpPr>
        <p:spPr bwMode="auto">
          <a:xfrm>
            <a:off x="838200" y="3352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4" name="Freeform 23"/>
          <p:cNvSpPr>
            <a:spLocks/>
          </p:cNvSpPr>
          <p:nvPr/>
        </p:nvSpPr>
        <p:spPr bwMode="auto">
          <a:xfrm>
            <a:off x="838200" y="3733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5" name="Freeform 24"/>
          <p:cNvSpPr>
            <a:spLocks/>
          </p:cNvSpPr>
          <p:nvPr/>
        </p:nvSpPr>
        <p:spPr bwMode="auto">
          <a:xfrm>
            <a:off x="3810000" y="2286000"/>
            <a:ext cx="228600" cy="457200"/>
          </a:xfrm>
          <a:custGeom>
            <a:avLst/>
            <a:gdLst>
              <a:gd name="T0" fmla="*/ 0 w 144"/>
              <a:gd name="T1" fmla="*/ 0 h 288"/>
              <a:gd name="T2" fmla="*/ 0 w 144"/>
              <a:gd name="T3" fmla="*/ 457200 h 288"/>
              <a:gd name="T4" fmla="*/ 228600 w 144"/>
              <a:gd name="T5" fmla="*/ 457200 h 288"/>
              <a:gd name="T6" fmla="*/ 0 60000 65536"/>
              <a:gd name="T7" fmla="*/ 0 60000 65536"/>
              <a:gd name="T8" fmla="*/ 0 60000 65536"/>
            </a:gdLst>
            <a:ahLst/>
            <a:cxnLst>
              <a:cxn ang="T6">
                <a:pos x="T0" y="T1"/>
              </a:cxn>
              <a:cxn ang="T7">
                <a:pos x="T2" y="T3"/>
              </a:cxn>
              <a:cxn ang="T8">
                <a:pos x="T4" y="T5"/>
              </a:cxn>
            </a:cxnLst>
            <a:rect l="0" t="0" r="r" b="b"/>
            <a:pathLst>
              <a:path w="144" h="288">
                <a:moveTo>
                  <a:pt x="0" y="0"/>
                </a:moveTo>
                <a:lnTo>
                  <a:pt x="0" y="288"/>
                </a:lnTo>
                <a:lnTo>
                  <a:pt x="144" y="288"/>
                </a:lnTo>
              </a:path>
            </a:pathLst>
          </a:custGeom>
          <a:noFill/>
          <a:ln w="9525" cap="flat" cmpd="sng">
            <a:solidFill>
              <a:schemeClr val="tx1"/>
            </a:solidFill>
            <a:prstDash val="solid"/>
            <a:round/>
            <a:headEnd/>
            <a:tailEnd/>
          </a:ln>
          <a:effectLst/>
        </p:spPr>
        <p:txBody>
          <a:bodyPr wrap="none"/>
          <a:lstStyle/>
          <a:p>
            <a:endParaRPr lang="zh-CN" altLang="en-US"/>
          </a:p>
        </p:txBody>
      </p:sp>
      <p:sp>
        <p:nvSpPr>
          <p:cNvPr id="26" name="Freeform 25"/>
          <p:cNvSpPr>
            <a:spLocks/>
          </p:cNvSpPr>
          <p:nvPr/>
        </p:nvSpPr>
        <p:spPr bwMode="auto">
          <a:xfrm>
            <a:off x="3810000" y="2743200"/>
            <a:ext cx="228600" cy="609600"/>
          </a:xfrm>
          <a:custGeom>
            <a:avLst/>
            <a:gdLst>
              <a:gd name="T0" fmla="*/ 0 w 144"/>
              <a:gd name="T1" fmla="*/ 0 h 384"/>
              <a:gd name="T2" fmla="*/ 0 w 144"/>
              <a:gd name="T3" fmla="*/ 609600 h 384"/>
              <a:gd name="T4" fmla="*/ 228600 w 144"/>
              <a:gd name="T5" fmla="*/ 609600 h 384"/>
              <a:gd name="T6" fmla="*/ 0 60000 65536"/>
              <a:gd name="T7" fmla="*/ 0 60000 65536"/>
              <a:gd name="T8" fmla="*/ 0 60000 65536"/>
            </a:gdLst>
            <a:ahLst/>
            <a:cxnLst>
              <a:cxn ang="T6">
                <a:pos x="T0" y="T1"/>
              </a:cxn>
              <a:cxn ang="T7">
                <a:pos x="T2" y="T3"/>
              </a:cxn>
              <a:cxn ang="T8">
                <a:pos x="T4" y="T5"/>
              </a:cxn>
            </a:cxnLst>
            <a:rect l="0" t="0" r="r" b="b"/>
            <a:pathLst>
              <a:path w="144" h="384">
                <a:moveTo>
                  <a:pt x="0" y="0"/>
                </a:moveTo>
                <a:lnTo>
                  <a:pt x="0" y="384"/>
                </a:lnTo>
                <a:lnTo>
                  <a:pt x="144" y="384"/>
                </a:lnTo>
              </a:path>
            </a:pathLst>
          </a:custGeom>
          <a:noFill/>
          <a:ln w="9525" cap="flat" cmpd="sng">
            <a:solidFill>
              <a:schemeClr val="tx1"/>
            </a:solidFill>
            <a:prstDash val="solid"/>
            <a:round/>
            <a:headEnd/>
            <a:tailEnd/>
          </a:ln>
          <a:effectLst/>
        </p:spPr>
        <p:txBody>
          <a:bodyPr wrap="none"/>
          <a:lstStyle/>
          <a:p>
            <a:endParaRPr lang="zh-CN" altLang="en-US"/>
          </a:p>
        </p:txBody>
      </p:sp>
      <p:sp>
        <p:nvSpPr>
          <p:cNvPr id="27" name="Freeform 26"/>
          <p:cNvSpPr>
            <a:spLocks/>
          </p:cNvSpPr>
          <p:nvPr/>
        </p:nvSpPr>
        <p:spPr bwMode="auto">
          <a:xfrm>
            <a:off x="3810000" y="3352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8" name="Freeform 27"/>
          <p:cNvSpPr>
            <a:spLocks/>
          </p:cNvSpPr>
          <p:nvPr/>
        </p:nvSpPr>
        <p:spPr bwMode="auto">
          <a:xfrm>
            <a:off x="3810000" y="3733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9" name="Line 28"/>
          <p:cNvSpPr>
            <a:spLocks noChangeShapeType="1"/>
          </p:cNvSpPr>
          <p:nvPr/>
        </p:nvSpPr>
        <p:spPr bwMode="auto">
          <a:xfrm>
            <a:off x="1905000" y="1676400"/>
            <a:ext cx="1588" cy="3048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30" name="Freeform 29"/>
          <p:cNvSpPr>
            <a:spLocks/>
          </p:cNvSpPr>
          <p:nvPr/>
        </p:nvSpPr>
        <p:spPr bwMode="auto">
          <a:xfrm>
            <a:off x="1905000" y="1828800"/>
            <a:ext cx="3048000" cy="152400"/>
          </a:xfrm>
          <a:custGeom>
            <a:avLst/>
            <a:gdLst>
              <a:gd name="T0" fmla="*/ 0 w 2496"/>
              <a:gd name="T1" fmla="*/ 0 h 96"/>
              <a:gd name="T2" fmla="*/ 3048000 w 2496"/>
              <a:gd name="T3" fmla="*/ 0 h 96"/>
              <a:gd name="T4" fmla="*/ 3048000 w 2496"/>
              <a:gd name="T5" fmla="*/ 152400 h 96"/>
              <a:gd name="T6" fmla="*/ 0 60000 65536"/>
              <a:gd name="T7" fmla="*/ 0 60000 65536"/>
              <a:gd name="T8" fmla="*/ 0 60000 65536"/>
            </a:gdLst>
            <a:ahLst/>
            <a:cxnLst>
              <a:cxn ang="T6">
                <a:pos x="T0" y="T1"/>
              </a:cxn>
              <a:cxn ang="T7">
                <a:pos x="T2" y="T3"/>
              </a:cxn>
              <a:cxn ang="T8">
                <a:pos x="T4" y="T5"/>
              </a:cxn>
            </a:cxnLst>
            <a:rect l="0" t="0" r="r" b="b"/>
            <a:pathLst>
              <a:path w="2496" h="96">
                <a:moveTo>
                  <a:pt x="0" y="0"/>
                </a:moveTo>
                <a:lnTo>
                  <a:pt x="2496" y="0"/>
                </a:lnTo>
                <a:lnTo>
                  <a:pt x="2496" y="96"/>
                </a:lnTo>
              </a:path>
            </a:pathLst>
          </a:custGeom>
          <a:noFill/>
          <a:ln w="9525" cap="flat" cmpd="sng">
            <a:solidFill>
              <a:schemeClr val="tx1"/>
            </a:solidFill>
            <a:prstDash val="solid"/>
            <a:round/>
            <a:headEnd/>
            <a:tailEnd/>
          </a:ln>
          <a:effectLst/>
        </p:spPr>
        <p:txBody>
          <a:bodyPr wrap="none"/>
          <a:lstStyle/>
          <a:p>
            <a:endParaRPr lang="zh-CN" altLang="en-US"/>
          </a:p>
        </p:txBody>
      </p:sp>
      <p:sp>
        <p:nvSpPr>
          <p:cNvPr id="31" name="Freeform 30"/>
          <p:cNvSpPr>
            <a:spLocks/>
          </p:cNvSpPr>
          <p:nvPr/>
        </p:nvSpPr>
        <p:spPr bwMode="auto">
          <a:xfrm>
            <a:off x="2286000" y="1143000"/>
            <a:ext cx="1905000" cy="228600"/>
          </a:xfrm>
          <a:custGeom>
            <a:avLst/>
            <a:gdLst>
              <a:gd name="T0" fmla="*/ 1905000 w 1200"/>
              <a:gd name="T1" fmla="*/ 0 h 144"/>
              <a:gd name="T2" fmla="*/ 1905000 w 1200"/>
              <a:gd name="T3" fmla="*/ 76200 h 144"/>
              <a:gd name="T4" fmla="*/ 0 w 1200"/>
              <a:gd name="T5" fmla="*/ 76200 h 144"/>
              <a:gd name="T6" fmla="*/ 0 w 1200"/>
              <a:gd name="T7" fmla="*/ 228600 h 1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0" h="144">
                <a:moveTo>
                  <a:pt x="1200" y="0"/>
                </a:moveTo>
                <a:lnTo>
                  <a:pt x="1200" y="48"/>
                </a:lnTo>
                <a:lnTo>
                  <a:pt x="0" y="48"/>
                </a:lnTo>
                <a:lnTo>
                  <a:pt x="0" y="144"/>
                </a:lnTo>
              </a:path>
            </a:pathLst>
          </a:custGeom>
          <a:noFill/>
          <a:ln w="9525" cap="flat" cmpd="sng">
            <a:solidFill>
              <a:schemeClr val="tx1"/>
            </a:solidFill>
            <a:prstDash val="solid"/>
            <a:round/>
            <a:headEnd/>
            <a:tailEnd/>
          </a:ln>
          <a:effectLst/>
        </p:spPr>
        <p:txBody>
          <a:bodyPr wrap="none"/>
          <a:lstStyle/>
          <a:p>
            <a:endParaRPr lang="zh-CN" altLang="en-US"/>
          </a:p>
        </p:txBody>
      </p:sp>
      <p:sp>
        <p:nvSpPr>
          <p:cNvPr id="32" name="Freeform 31"/>
          <p:cNvSpPr>
            <a:spLocks/>
          </p:cNvSpPr>
          <p:nvPr/>
        </p:nvSpPr>
        <p:spPr bwMode="auto">
          <a:xfrm>
            <a:off x="4191000" y="1219200"/>
            <a:ext cx="1905000" cy="152400"/>
          </a:xfrm>
          <a:custGeom>
            <a:avLst/>
            <a:gdLst>
              <a:gd name="T0" fmla="*/ 0 w 1200"/>
              <a:gd name="T1" fmla="*/ 0 h 96"/>
              <a:gd name="T2" fmla="*/ 1905000 w 1200"/>
              <a:gd name="T3" fmla="*/ 0 h 96"/>
              <a:gd name="T4" fmla="*/ 1905000 w 1200"/>
              <a:gd name="T5" fmla="*/ 152400 h 96"/>
              <a:gd name="T6" fmla="*/ 0 60000 65536"/>
              <a:gd name="T7" fmla="*/ 0 60000 65536"/>
              <a:gd name="T8" fmla="*/ 0 60000 65536"/>
            </a:gdLst>
            <a:ahLst/>
            <a:cxnLst>
              <a:cxn ang="T6">
                <a:pos x="T0" y="T1"/>
              </a:cxn>
              <a:cxn ang="T7">
                <a:pos x="T2" y="T3"/>
              </a:cxn>
              <a:cxn ang="T8">
                <a:pos x="T4" y="T5"/>
              </a:cxn>
            </a:cxnLst>
            <a:rect l="0" t="0" r="r" b="b"/>
            <a:pathLst>
              <a:path w="1200" h="96">
                <a:moveTo>
                  <a:pt x="0" y="0"/>
                </a:moveTo>
                <a:lnTo>
                  <a:pt x="1200" y="0"/>
                </a:lnTo>
                <a:lnTo>
                  <a:pt x="1200" y="96"/>
                </a:lnTo>
              </a:path>
            </a:pathLst>
          </a:custGeom>
          <a:noFill/>
          <a:ln w="9525" cap="flat" cmpd="sng">
            <a:solidFill>
              <a:schemeClr val="tx1"/>
            </a:solidFill>
            <a:prstDash val="solid"/>
            <a:round/>
            <a:headEnd/>
            <a:tailEnd/>
          </a:ln>
          <a:effectLst/>
        </p:spPr>
        <p:txBody>
          <a:bodyPr wrap="none"/>
          <a:lstStyle/>
          <a:p>
            <a:endParaRPr lang="zh-CN" altLang="en-US"/>
          </a:p>
        </p:txBody>
      </p:sp>
      <p:sp>
        <p:nvSpPr>
          <p:cNvPr id="33" name="AutoShape 32"/>
          <p:cNvSpPr>
            <a:spLocks noChangeArrowheads="1"/>
          </p:cNvSpPr>
          <p:nvPr/>
        </p:nvSpPr>
        <p:spPr bwMode="auto">
          <a:xfrm>
            <a:off x="4267200" y="5410200"/>
            <a:ext cx="304800" cy="304800"/>
          </a:xfrm>
          <a:prstGeom prst="upArrow">
            <a:avLst>
              <a:gd name="adj1" fmla="val 50000"/>
              <a:gd name="adj2" fmla="val 31250"/>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34" name="Rectangle 34"/>
          <p:cNvSpPr>
            <a:spLocks noChangeArrowheads="1"/>
          </p:cNvSpPr>
          <p:nvPr/>
        </p:nvSpPr>
        <p:spPr bwMode="auto">
          <a:xfrm>
            <a:off x="6934200" y="5848350"/>
            <a:ext cx="15240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Classifier Fusion</a:t>
            </a:r>
          </a:p>
          <a:p>
            <a:pPr>
              <a:defRPr/>
            </a:pPr>
            <a:r>
              <a:rPr lang="en-US" sz="1400" dirty="0">
                <a:latin typeface="Tahoma" charset="0"/>
                <a:ea typeface="ＭＳ Ｐゴシック" charset="0"/>
              </a:rPr>
              <a:t>    majority voting</a:t>
            </a:r>
          </a:p>
          <a:p>
            <a:pPr>
              <a:defRPr/>
            </a:pPr>
            <a:r>
              <a:rPr lang="en-US" sz="1400" dirty="0">
                <a:latin typeface="Tahoma" charset="0"/>
                <a:ea typeface="ＭＳ Ｐゴシック" charset="0"/>
              </a:rPr>
              <a:t>    NB, BKS</a:t>
            </a:r>
          </a:p>
        </p:txBody>
      </p:sp>
      <p:sp>
        <p:nvSpPr>
          <p:cNvPr id="35" name="Rectangle 35"/>
          <p:cNvSpPr>
            <a:spLocks noChangeArrowheads="1"/>
          </p:cNvSpPr>
          <p:nvPr/>
        </p:nvSpPr>
        <p:spPr bwMode="auto">
          <a:xfrm>
            <a:off x="4724400" y="5848350"/>
            <a:ext cx="1905000" cy="78105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Stochastic Methods</a:t>
            </a:r>
          </a:p>
          <a:p>
            <a:pPr>
              <a:defRPr/>
            </a:pPr>
            <a:r>
              <a:rPr lang="en-US" sz="1400" dirty="0">
                <a:latin typeface="Tahoma" charset="0"/>
                <a:ea typeface="ＭＳ Ｐゴシック" charset="0"/>
              </a:rPr>
              <a:t>    local opt (GD)</a:t>
            </a:r>
          </a:p>
          <a:p>
            <a:pPr>
              <a:defRPr/>
            </a:pPr>
            <a:r>
              <a:rPr lang="en-US" sz="1400" dirty="0">
                <a:latin typeface="Tahoma" charset="0"/>
                <a:ea typeface="ＭＳ Ｐゴシック" charset="0"/>
              </a:rPr>
              <a:t>    global opt (SA, GA)</a:t>
            </a:r>
          </a:p>
        </p:txBody>
      </p:sp>
      <p:sp>
        <p:nvSpPr>
          <p:cNvPr id="36" name="Rectangle 36"/>
          <p:cNvSpPr>
            <a:spLocks noChangeArrowheads="1"/>
          </p:cNvSpPr>
          <p:nvPr/>
        </p:nvSpPr>
        <p:spPr bwMode="auto">
          <a:xfrm>
            <a:off x="6705600" y="1981200"/>
            <a:ext cx="1676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Decision-tree</a:t>
            </a:r>
          </a:p>
        </p:txBody>
      </p:sp>
      <p:sp>
        <p:nvSpPr>
          <p:cNvPr id="37" name="Rectangle 37"/>
          <p:cNvSpPr>
            <a:spLocks noChangeArrowheads="1"/>
          </p:cNvSpPr>
          <p:nvPr/>
        </p:nvSpPr>
        <p:spPr bwMode="auto">
          <a:xfrm>
            <a:off x="6705600" y="2362200"/>
            <a:ext cx="1676400" cy="304800"/>
          </a:xfrm>
          <a:prstGeom prst="rect">
            <a:avLst/>
          </a:prstGeom>
          <a:solidFill>
            <a:srgbClr val="FFC000"/>
          </a:solidFill>
          <a:ln w="9525">
            <a:solidFill>
              <a:schemeClr val="tx1"/>
            </a:solidFill>
            <a:miter lim="800000"/>
            <a:headEnd/>
            <a:tailEnd/>
          </a:ln>
          <a:effectLst/>
          <a:extLst/>
        </p:spPr>
        <p:txBody>
          <a:bodyPr wrap="none" anchor="ctr"/>
          <a:lstStyle/>
          <a:p>
            <a:pPr algn="ctr">
              <a:defRPr/>
            </a:pPr>
            <a:r>
              <a:rPr lang="en-US" sz="1400">
                <a:latin typeface="Tahoma" charset="0"/>
                <a:ea typeface="ＭＳ Ｐゴシック" charset="0"/>
              </a:rPr>
              <a:t>Syntactic approach</a:t>
            </a:r>
          </a:p>
        </p:txBody>
      </p:sp>
      <p:sp>
        <p:nvSpPr>
          <p:cNvPr id="38" name="Line 38"/>
          <p:cNvSpPr>
            <a:spLocks noChangeShapeType="1"/>
          </p:cNvSpPr>
          <p:nvPr/>
        </p:nvSpPr>
        <p:spPr bwMode="auto">
          <a:xfrm>
            <a:off x="6400800" y="1676400"/>
            <a:ext cx="0" cy="914400"/>
          </a:xfrm>
          <a:prstGeom prst="line">
            <a:avLst/>
          </a:prstGeom>
          <a:noFill/>
          <a:ln w="9525">
            <a:solidFill>
              <a:schemeClr val="tx1"/>
            </a:solidFill>
            <a:round/>
            <a:headEnd/>
            <a:tailEnd/>
          </a:ln>
          <a:effectLst/>
        </p:spPr>
        <p:txBody>
          <a:bodyPr wrap="none" anchor="ctr"/>
          <a:lstStyle/>
          <a:p>
            <a:endParaRPr lang="zh-CN" altLang="en-US"/>
          </a:p>
        </p:txBody>
      </p:sp>
      <p:sp>
        <p:nvSpPr>
          <p:cNvPr id="39" name="Line 39"/>
          <p:cNvSpPr>
            <a:spLocks noChangeShapeType="1"/>
          </p:cNvSpPr>
          <p:nvPr/>
        </p:nvSpPr>
        <p:spPr bwMode="auto">
          <a:xfrm>
            <a:off x="6400800" y="2133600"/>
            <a:ext cx="304800" cy="0"/>
          </a:xfrm>
          <a:prstGeom prst="line">
            <a:avLst/>
          </a:prstGeom>
          <a:noFill/>
          <a:ln w="9525">
            <a:solidFill>
              <a:schemeClr val="tx1"/>
            </a:solidFill>
            <a:round/>
            <a:headEnd/>
            <a:tailEnd/>
          </a:ln>
          <a:effectLst/>
        </p:spPr>
        <p:txBody>
          <a:bodyPr wrap="none" anchor="ctr"/>
          <a:lstStyle/>
          <a:p>
            <a:endParaRPr lang="zh-CN" altLang="en-US"/>
          </a:p>
        </p:txBody>
      </p:sp>
      <p:sp>
        <p:nvSpPr>
          <p:cNvPr id="40" name="Line 40"/>
          <p:cNvSpPr>
            <a:spLocks noChangeShapeType="1"/>
          </p:cNvSpPr>
          <p:nvPr/>
        </p:nvSpPr>
        <p:spPr bwMode="auto">
          <a:xfrm>
            <a:off x="6400800" y="2590800"/>
            <a:ext cx="304800" cy="0"/>
          </a:xfrm>
          <a:prstGeom prst="line">
            <a:avLst/>
          </a:prstGeom>
          <a:noFill/>
          <a:ln w="9525">
            <a:solidFill>
              <a:schemeClr val="tx1"/>
            </a:solidFill>
            <a:round/>
            <a:headEnd/>
            <a:tailEnd/>
          </a:ln>
          <a:effectLst/>
        </p:spPr>
        <p:txBody>
          <a:bodyPr wrap="none" anchor="ctr"/>
          <a:lstStyle/>
          <a:p>
            <a:endParaRPr lang="zh-CN" altLang="en-US"/>
          </a:p>
        </p:txBody>
      </p:sp>
      <p:sp>
        <p:nvSpPr>
          <p:cNvPr id="41" name="Rectangle 13"/>
          <p:cNvSpPr>
            <a:spLocks noChangeArrowheads="1"/>
          </p:cNvSpPr>
          <p:nvPr/>
        </p:nvSpPr>
        <p:spPr bwMode="auto">
          <a:xfrm>
            <a:off x="1066800" y="4343400"/>
            <a:ext cx="2438400" cy="304800"/>
          </a:xfrm>
          <a:prstGeom prst="rect">
            <a:avLst/>
          </a:prstGeom>
          <a:solidFill>
            <a:srgbClr val="CCFFCC"/>
          </a:solidFill>
          <a:ln w="9525">
            <a:solidFill>
              <a:schemeClr val="tx1"/>
            </a:solidFill>
            <a:miter lim="800000"/>
            <a:headEnd/>
            <a:tailEnd/>
          </a:ln>
        </p:spPr>
        <p:txBody>
          <a:bodyPr wrap="none" anchor="ctr"/>
          <a:lstStyle/>
          <a:p>
            <a:pPr algn="ctr"/>
            <a:r>
              <a:rPr lang="en-US" altLang="zh-CN" sz="1400"/>
              <a:t>NN (BP, Hopfield, DL)</a:t>
            </a:r>
          </a:p>
        </p:txBody>
      </p:sp>
      <p:sp>
        <p:nvSpPr>
          <p:cNvPr id="42" name="Freeform 23"/>
          <p:cNvSpPr>
            <a:spLocks/>
          </p:cNvSpPr>
          <p:nvPr/>
        </p:nvSpPr>
        <p:spPr bwMode="auto">
          <a:xfrm>
            <a:off x="838200" y="4114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43" name="Rectangle 13"/>
          <p:cNvSpPr>
            <a:spLocks noChangeArrowheads="1"/>
          </p:cNvSpPr>
          <p:nvPr/>
        </p:nvSpPr>
        <p:spPr bwMode="auto">
          <a:xfrm>
            <a:off x="1066800" y="4724400"/>
            <a:ext cx="2438400" cy="304800"/>
          </a:xfrm>
          <a:prstGeom prst="rect">
            <a:avLst/>
          </a:prstGeom>
          <a:solidFill>
            <a:srgbClr val="FFC000"/>
          </a:solidFill>
          <a:ln w="9525">
            <a:solidFill>
              <a:schemeClr val="tx1"/>
            </a:solidFill>
            <a:miter lim="800000"/>
            <a:headEnd/>
            <a:tailEnd/>
          </a:ln>
        </p:spPr>
        <p:txBody>
          <a:bodyPr wrap="none" anchor="ctr"/>
          <a:lstStyle/>
          <a:p>
            <a:pPr algn="ctr"/>
            <a:r>
              <a:rPr lang="en-US" altLang="zh-CN" sz="1400"/>
              <a:t>Support Vector Machine</a:t>
            </a:r>
          </a:p>
        </p:txBody>
      </p:sp>
      <p:sp>
        <p:nvSpPr>
          <p:cNvPr id="44" name="Freeform 23"/>
          <p:cNvSpPr>
            <a:spLocks/>
          </p:cNvSpPr>
          <p:nvPr/>
        </p:nvSpPr>
        <p:spPr bwMode="auto">
          <a:xfrm>
            <a:off x="838200" y="4495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应用二：</a:t>
            </a:r>
            <a:r>
              <a:rPr lang="en-US" altLang="zh-CN" dirty="0" smtClean="0"/>
              <a:t>K-means</a:t>
            </a:r>
            <a:r>
              <a:rPr lang="zh-CN" altLang="en-US" dirty="0" smtClean="0"/>
              <a:t>聚类</a:t>
            </a:r>
            <a:endParaRPr lang="zh-CN" altLang="en-US" dirty="0"/>
          </a:p>
        </p:txBody>
      </p:sp>
      <p:sp>
        <p:nvSpPr>
          <p:cNvPr id="3" name="内容占位符 2"/>
          <p:cNvSpPr>
            <a:spLocks noGrp="1"/>
          </p:cNvSpPr>
          <p:nvPr>
            <p:ph idx="1"/>
          </p:nvPr>
        </p:nvSpPr>
        <p:spPr/>
        <p:txBody>
          <a:bodyPr>
            <a:normAutofit fontScale="92500" lnSpcReduction="10000"/>
          </a:bodyPr>
          <a:lstStyle/>
          <a:p>
            <a:r>
              <a:rPr lang="zh-CN" altLang="en-US" dirty="0" smtClean="0"/>
              <a:t>与分类不同，聚类是把相似的东西分到一组。</a:t>
            </a:r>
            <a:endParaRPr lang="en-US" altLang="zh-CN" dirty="0" smtClean="0"/>
          </a:p>
          <a:p>
            <a:r>
              <a:rPr lang="zh-CN" altLang="en-US" dirty="0" smtClean="0"/>
              <a:t>对于一个</a:t>
            </a:r>
            <a:r>
              <a:rPr lang="en-US" dirty="0" smtClean="0"/>
              <a:t> classifier </a:t>
            </a:r>
            <a:r>
              <a:rPr lang="zh-CN" altLang="en-US" dirty="0" smtClean="0"/>
              <a:t>，通常需要你告诉它</a:t>
            </a:r>
            <a:r>
              <a:rPr lang="en-US" dirty="0" smtClean="0"/>
              <a:t>“</a:t>
            </a:r>
            <a:r>
              <a:rPr lang="zh-CN" altLang="en-US" dirty="0" smtClean="0"/>
              <a:t>这个东西被分为某某类</a:t>
            </a:r>
            <a:r>
              <a:rPr lang="en-US" dirty="0" smtClean="0"/>
              <a:t>”</a:t>
            </a:r>
            <a:r>
              <a:rPr lang="zh-CN" altLang="en-US" dirty="0" smtClean="0"/>
              <a:t>的一些例子，理想情况下，一个</a:t>
            </a:r>
            <a:r>
              <a:rPr lang="en-US" dirty="0" smtClean="0"/>
              <a:t> classifier </a:t>
            </a:r>
            <a:r>
              <a:rPr lang="zh-CN" altLang="en-US" dirty="0" smtClean="0"/>
              <a:t>会从它得到的训练集中进行</a:t>
            </a:r>
            <a:r>
              <a:rPr lang="en-US" dirty="0" smtClean="0"/>
              <a:t>“</a:t>
            </a:r>
            <a:r>
              <a:rPr lang="zh-CN" altLang="en-US" dirty="0" smtClean="0"/>
              <a:t>学习</a:t>
            </a:r>
            <a:r>
              <a:rPr lang="en-US" dirty="0" smtClean="0"/>
              <a:t>”</a:t>
            </a:r>
            <a:r>
              <a:rPr lang="zh-CN" altLang="en-US" dirty="0" smtClean="0"/>
              <a:t>，从而具备对未知数据进行分类的能力，这种提供训练数据的过程通常叫做</a:t>
            </a:r>
            <a:r>
              <a:rPr lang="en-US" dirty="0" smtClean="0"/>
              <a:t> supervised learning (</a:t>
            </a:r>
            <a:r>
              <a:rPr lang="zh-CN" altLang="en-US" dirty="0" smtClean="0"/>
              <a:t>监督学习</a:t>
            </a:r>
            <a:r>
              <a:rPr lang="en-US" dirty="0" smtClean="0"/>
              <a:t>)</a:t>
            </a:r>
            <a:r>
              <a:rPr lang="zh-CN" altLang="en-US" dirty="0" smtClean="0"/>
              <a:t>。</a:t>
            </a:r>
            <a:endParaRPr lang="en-US" altLang="zh-CN" dirty="0" smtClean="0"/>
          </a:p>
          <a:p>
            <a:r>
              <a:rPr lang="zh-CN" altLang="en-US" dirty="0" smtClean="0"/>
              <a:t>而在聚类的时候，我们并不关心某一类是什么，我们需要实现的目标只是把相似的东西聚到一起，因此，一个聚类算法通常只需要知道如何计算相似度就可以了，因此</a:t>
            </a:r>
            <a:r>
              <a:rPr lang="en-US" dirty="0" smtClean="0"/>
              <a:t> clustering </a:t>
            </a:r>
            <a:r>
              <a:rPr lang="zh-CN" altLang="en-US" dirty="0" smtClean="0"/>
              <a:t>通常并不需要使用训练数据进行学习，这在</a:t>
            </a:r>
            <a:r>
              <a:rPr lang="en-US" dirty="0" smtClean="0"/>
              <a:t> machine Learning </a:t>
            </a:r>
            <a:r>
              <a:rPr lang="zh-CN" altLang="en-US" dirty="0" smtClean="0"/>
              <a:t>中被称作</a:t>
            </a:r>
            <a:r>
              <a:rPr lang="en-US" dirty="0" smtClean="0"/>
              <a:t> unsupervised learning (</a:t>
            </a:r>
            <a:r>
              <a:rPr lang="zh-CN" altLang="en-US" dirty="0" smtClean="0"/>
              <a:t>无监督学习</a:t>
            </a:r>
            <a:r>
              <a:rPr lang="en-US" dirty="0" smtClean="0"/>
              <a:t>)</a:t>
            </a:r>
            <a:r>
              <a:rPr lang="zh-CN" altLang="en-US" dirty="0" smtClean="0"/>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K-means</a:t>
            </a:r>
            <a:r>
              <a:rPr lang="zh-CN" altLang="en-US" dirty="0" smtClean="0"/>
              <a:t>原理</a:t>
            </a:r>
          </a:p>
        </p:txBody>
      </p:sp>
      <p:sp>
        <p:nvSpPr>
          <p:cNvPr id="3" name="内容占位符 2"/>
          <p:cNvSpPr>
            <a:spLocks noGrp="1"/>
          </p:cNvSpPr>
          <p:nvPr>
            <p:ph idx="1"/>
          </p:nvPr>
        </p:nvSpPr>
        <p:spPr/>
        <p:txBody>
          <a:bodyPr>
            <a:normAutofit/>
          </a:bodyPr>
          <a:lstStyle/>
          <a:p>
            <a:r>
              <a:rPr lang="en-US" sz="2400" dirty="0" smtClean="0"/>
              <a:t>A</a:t>
            </a:r>
            <a:r>
              <a:rPr lang="zh-CN" altLang="en-US" sz="2400" dirty="0" smtClean="0"/>
              <a:t>，</a:t>
            </a:r>
            <a:r>
              <a:rPr lang="en-US" sz="2400" dirty="0" smtClean="0"/>
              <a:t>B</a:t>
            </a:r>
            <a:r>
              <a:rPr lang="zh-CN" altLang="en-US" sz="2400" dirty="0" smtClean="0"/>
              <a:t>，</a:t>
            </a:r>
            <a:r>
              <a:rPr lang="en-US" sz="2400" dirty="0" smtClean="0"/>
              <a:t>C</a:t>
            </a:r>
            <a:r>
              <a:rPr lang="zh-CN" altLang="en-US" sz="2400" dirty="0" smtClean="0"/>
              <a:t>，</a:t>
            </a:r>
            <a:r>
              <a:rPr lang="en-US" sz="2400" dirty="0" smtClean="0"/>
              <a:t>D</a:t>
            </a:r>
            <a:r>
              <a:rPr lang="zh-CN" altLang="en-US" sz="2400" dirty="0" smtClean="0"/>
              <a:t>，</a:t>
            </a:r>
            <a:r>
              <a:rPr lang="en-US" sz="2400" dirty="0" smtClean="0"/>
              <a:t>E</a:t>
            </a:r>
            <a:r>
              <a:rPr lang="zh-CN" altLang="en-US" sz="2400" dirty="0" smtClean="0"/>
              <a:t>是五个待聚类的点，假设</a:t>
            </a:r>
            <a:r>
              <a:rPr lang="en-US" sz="2400" dirty="0" smtClean="0"/>
              <a:t>K=2</a:t>
            </a:r>
            <a:r>
              <a:rPr lang="zh-CN" altLang="en-US" sz="2400" dirty="0" smtClean="0"/>
              <a:t>，则随机在图中取</a:t>
            </a:r>
            <a:r>
              <a:rPr lang="en-US" sz="2400" dirty="0" smtClean="0"/>
              <a:t>2</a:t>
            </a:r>
            <a:r>
              <a:rPr lang="zh-CN" altLang="en-US" sz="2400" dirty="0" smtClean="0"/>
              <a:t>个种子点（灰色的点），以用来寻找点群。</a:t>
            </a:r>
          </a:p>
          <a:p>
            <a:pPr>
              <a:lnSpc>
                <a:spcPct val="90000"/>
              </a:lnSpc>
            </a:pPr>
            <a:endParaRPr lang="zh-CN" altLang="en-US" sz="2400" dirty="0" smtClean="0">
              <a:latin typeface="Times New Roman" pitchFamily="18" charset="0"/>
              <a:cs typeface="Times New Roman" pitchFamily="18" charset="0"/>
            </a:endParaRPr>
          </a:p>
        </p:txBody>
      </p:sp>
      <p:pic>
        <p:nvPicPr>
          <p:cNvPr id="4" name="图片 3" descr="K-Means 算法概要"/>
          <p:cNvPicPr/>
          <p:nvPr/>
        </p:nvPicPr>
        <p:blipFill>
          <a:blip r:embed="rId2"/>
          <a:srcRect/>
          <a:stretch>
            <a:fillRect/>
          </a:stretch>
        </p:blipFill>
        <p:spPr bwMode="auto">
          <a:xfrm>
            <a:off x="1071539" y="2928934"/>
            <a:ext cx="6858047" cy="352234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Distance from Point to Cluster</a:t>
            </a:r>
            <a:endParaRPr lang="zh-CN" altLang="en-US" dirty="0" smtClean="0"/>
          </a:p>
        </p:txBody>
      </p:sp>
      <p:sp>
        <p:nvSpPr>
          <p:cNvPr id="3" name="内容占位符 2"/>
          <p:cNvSpPr>
            <a:spLocks noGrp="1"/>
          </p:cNvSpPr>
          <p:nvPr>
            <p:ph idx="1"/>
          </p:nvPr>
        </p:nvSpPr>
        <p:spPr/>
        <p:txBody>
          <a:bodyPr>
            <a:normAutofit/>
          </a:bodyPr>
          <a:lstStyle/>
          <a:p>
            <a:r>
              <a:rPr lang="en-US" sz="2400" dirty="0" smtClean="0">
                <a:latin typeface="+mn-ea"/>
              </a:rPr>
              <a:t>Euclidean distance</a:t>
            </a:r>
            <a:r>
              <a:rPr lang="zh-CN" altLang="en-US" sz="2400" dirty="0" smtClean="0">
                <a:latin typeface="+mn-ea"/>
              </a:rPr>
              <a:t>（</a:t>
            </a:r>
            <a:r>
              <a:rPr lang="zh-CN" altLang="en-US" sz="2400" b="1" dirty="0" smtClean="0"/>
              <a:t>欧氏距离</a:t>
            </a:r>
            <a:r>
              <a:rPr lang="zh-CN" altLang="en-US" sz="2400" dirty="0" smtClean="0">
                <a:latin typeface="+mn-ea"/>
              </a:rPr>
              <a:t>）</a:t>
            </a:r>
            <a:endParaRPr lang="en-US" altLang="zh-CN" sz="2400" dirty="0" smtClean="0">
              <a:latin typeface="+mn-ea"/>
            </a:endParaRPr>
          </a:p>
          <a:p>
            <a:endParaRPr lang="en-US" sz="2400" dirty="0" smtClean="0">
              <a:latin typeface="+mn-ea"/>
            </a:endParaRPr>
          </a:p>
          <a:p>
            <a:endParaRPr lang="en-US" sz="2400" dirty="0" smtClean="0">
              <a:latin typeface="+mn-ea"/>
            </a:endParaRPr>
          </a:p>
          <a:p>
            <a:endParaRPr lang="en-US" sz="2400" dirty="0" smtClean="0">
              <a:latin typeface="+mn-ea"/>
            </a:endParaRPr>
          </a:p>
          <a:p>
            <a:r>
              <a:rPr lang="en-US" sz="2400" dirty="0" err="1" smtClean="0">
                <a:latin typeface="+mn-ea"/>
              </a:rPr>
              <a:t>Mahalanobis</a:t>
            </a:r>
            <a:r>
              <a:rPr lang="en-US" sz="2400" dirty="0" smtClean="0">
                <a:latin typeface="+mn-ea"/>
              </a:rPr>
              <a:t> distance</a:t>
            </a:r>
            <a:r>
              <a:rPr lang="zh-CN" altLang="en-US" sz="2400" dirty="0" smtClean="0">
                <a:latin typeface="+mn-ea"/>
              </a:rPr>
              <a:t> （</a:t>
            </a:r>
            <a:r>
              <a:rPr lang="zh-CN" altLang="en-US" sz="2400" b="1" dirty="0" smtClean="0">
                <a:latin typeface="+mn-ea"/>
              </a:rPr>
              <a:t>马</a:t>
            </a:r>
            <a:r>
              <a:rPr lang="zh-CN" altLang="en-US" sz="2400" b="1" dirty="0" smtClean="0"/>
              <a:t>氏距离</a:t>
            </a:r>
            <a:r>
              <a:rPr lang="zh-CN" altLang="en-US" sz="2400" dirty="0" smtClean="0">
                <a:latin typeface="+mn-ea"/>
              </a:rPr>
              <a:t>）</a:t>
            </a:r>
            <a:endParaRPr lang="en-US" sz="2400" dirty="0" smtClean="0">
              <a:latin typeface="+mn-ea"/>
            </a:endParaRPr>
          </a:p>
          <a:p>
            <a:endParaRPr lang="en-US" sz="2400" dirty="0" smtClean="0">
              <a:latin typeface="+mn-ea"/>
            </a:endParaRPr>
          </a:p>
          <a:p>
            <a:endParaRPr lang="en-US" sz="2400" dirty="0" smtClean="0">
              <a:latin typeface="+mn-ea"/>
            </a:endParaRPr>
          </a:p>
          <a:p>
            <a:endParaRPr lang="zh-CN" altLang="en-US" sz="2400" dirty="0"/>
          </a:p>
        </p:txBody>
      </p:sp>
      <p:graphicFrame>
        <p:nvGraphicFramePr>
          <p:cNvPr id="1026" name="Object 4"/>
          <p:cNvGraphicFramePr>
            <a:graphicFrameLocks noChangeAspect="1"/>
          </p:cNvGraphicFramePr>
          <p:nvPr/>
        </p:nvGraphicFramePr>
        <p:xfrm>
          <a:off x="1785917" y="2571744"/>
          <a:ext cx="3121045" cy="662507"/>
        </p:xfrm>
        <a:graphic>
          <a:graphicData uri="http://schemas.openxmlformats.org/presentationml/2006/ole">
            <p:oleObj spid="_x0000_s1026" name="公式" r:id="rId3" imgW="1218960" imgH="253800" progId="Equation.3">
              <p:embed/>
            </p:oleObj>
          </a:graphicData>
        </a:graphic>
      </p:graphicFrame>
      <p:graphicFrame>
        <p:nvGraphicFramePr>
          <p:cNvPr id="1027" name="Object 5"/>
          <p:cNvGraphicFramePr>
            <a:graphicFrameLocks noChangeAspect="1"/>
          </p:cNvGraphicFramePr>
          <p:nvPr/>
        </p:nvGraphicFramePr>
        <p:xfrm>
          <a:off x="1771664" y="4500570"/>
          <a:ext cx="4800600" cy="603250"/>
        </p:xfrm>
        <a:graphic>
          <a:graphicData uri="http://schemas.openxmlformats.org/presentationml/2006/ole">
            <p:oleObj spid="_x0000_s1027" name="Equation" r:id="rId4" imgW="2011320" imgH="246600" progId="Equation.3">
              <p:embed/>
            </p:oleObj>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k-means</a:t>
            </a:r>
            <a:r>
              <a:rPr lang="zh-CN" altLang="en-US" dirty="0" smtClean="0"/>
              <a:t>聚类的弱点</a:t>
            </a:r>
          </a:p>
        </p:txBody>
      </p:sp>
      <p:sp>
        <p:nvSpPr>
          <p:cNvPr id="3" name="内容占位符 2"/>
          <p:cNvSpPr>
            <a:spLocks noGrp="1"/>
          </p:cNvSpPr>
          <p:nvPr>
            <p:ph idx="1"/>
          </p:nvPr>
        </p:nvSpPr>
        <p:spPr/>
        <p:txBody>
          <a:bodyPr>
            <a:normAutofit/>
          </a:bodyPr>
          <a:lstStyle/>
          <a:p>
            <a:r>
              <a:rPr lang="en-US" sz="2400" dirty="0" smtClean="0">
                <a:latin typeface="Times New Roman" pitchFamily="18" charset="0"/>
                <a:cs typeface="Times New Roman" pitchFamily="18" charset="0"/>
              </a:rPr>
              <a:t>The number of cluster, K, must be determined before hand. </a:t>
            </a:r>
          </a:p>
          <a:p>
            <a:r>
              <a:rPr lang="en-US" sz="2400" dirty="0" smtClean="0">
                <a:latin typeface="Times New Roman" pitchFamily="18" charset="0"/>
                <a:cs typeface="Times New Roman" pitchFamily="18" charset="0"/>
              </a:rPr>
              <a:t>When the numbers of data are not so many, initial grouping will determine the cluster significantly. </a:t>
            </a:r>
          </a:p>
          <a:p>
            <a:r>
              <a:rPr lang="en-US" sz="2400" dirty="0" smtClean="0">
                <a:latin typeface="Times New Roman" pitchFamily="18" charset="0"/>
                <a:cs typeface="Times New Roman" pitchFamily="18" charset="0"/>
              </a:rPr>
              <a:t>We never know which attribute contributes more to the grouping process since we assume that each attribute has the same weight. </a:t>
            </a:r>
            <a:endParaRPr lang="en-US" altLang="zh-CN" sz="2400" dirty="0" smtClean="0">
              <a:latin typeface="Times New Roman" pitchFamily="18" charset="0"/>
              <a:cs typeface="Times New Roman" pitchFamily="18" charset="0"/>
            </a:endParaRPr>
          </a:p>
          <a:p>
            <a:r>
              <a:rPr lang="zh-CN" altLang="en-US" sz="2400" dirty="0" smtClean="0">
                <a:latin typeface="Times New Roman" pitchFamily="18" charset="0"/>
                <a:cs typeface="Times New Roman" pitchFamily="18" charset="0"/>
              </a:rPr>
              <a:t>。。。。。。</a:t>
            </a:r>
            <a:endParaRPr lang="en-US" altLang="zh-CN" sz="2400" dirty="0" smtClean="0">
              <a:latin typeface="Times New Roman" pitchFamily="18" charset="0"/>
              <a:cs typeface="Times New Roman" pitchFamily="18" charset="0"/>
            </a:endParaRPr>
          </a:p>
          <a:p>
            <a:endParaRPr lang="zh-CN" altLang="en-US"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层次聚类</a:t>
            </a:r>
            <a:endParaRPr lang="zh-CN" altLang="en-US" dirty="0"/>
          </a:p>
        </p:txBody>
      </p:sp>
      <p:sp>
        <p:nvSpPr>
          <p:cNvPr id="3" name="内容占位符 2"/>
          <p:cNvSpPr>
            <a:spLocks noGrp="1"/>
          </p:cNvSpPr>
          <p:nvPr>
            <p:ph idx="1"/>
          </p:nvPr>
        </p:nvSpPr>
        <p:spPr/>
        <p:txBody>
          <a:bodyPr>
            <a:normAutofit/>
          </a:bodyPr>
          <a:lstStyle/>
          <a:p>
            <a:r>
              <a:rPr lang="zh-CN" altLang="en-US" sz="2400" dirty="0" smtClean="0"/>
              <a:t>层次聚类，是一种很直观的算法。顾名思义就是要一层一层地进行聚类，可以从下而上地把小的</a:t>
            </a:r>
            <a:r>
              <a:rPr lang="en-US" altLang="zh-CN" sz="2400" dirty="0" smtClean="0"/>
              <a:t>cluster</a:t>
            </a:r>
            <a:r>
              <a:rPr lang="zh-CN" altLang="en-US" sz="2400" dirty="0" smtClean="0"/>
              <a:t>合并聚集，也可以从上而下地将大的</a:t>
            </a:r>
            <a:r>
              <a:rPr lang="en-US" altLang="zh-CN" sz="2400" dirty="0" smtClean="0"/>
              <a:t>cluster</a:t>
            </a:r>
            <a:r>
              <a:rPr lang="zh-CN" altLang="en-US" sz="2400" dirty="0" smtClean="0"/>
              <a:t>进行分割，用得比较多的是从下而上地聚集。</a:t>
            </a:r>
            <a:endParaRPr lang="en-US" altLang="zh-CN" sz="2400" dirty="0" smtClean="0"/>
          </a:p>
          <a:p>
            <a:r>
              <a:rPr lang="zh-CN" altLang="en-US" sz="2400" dirty="0" smtClean="0"/>
              <a:t>所谓从下而上地合并</a:t>
            </a:r>
            <a:r>
              <a:rPr lang="en-US" altLang="zh-CN" sz="2400" dirty="0" smtClean="0"/>
              <a:t>cluster</a:t>
            </a:r>
            <a:r>
              <a:rPr lang="zh-CN" altLang="en-US" sz="2400" dirty="0" smtClean="0"/>
              <a:t>，具体而言，就是每次找到距离最短的两个</a:t>
            </a:r>
            <a:r>
              <a:rPr lang="en-US" altLang="zh-CN" sz="2400" dirty="0" smtClean="0"/>
              <a:t>cluster</a:t>
            </a:r>
            <a:r>
              <a:rPr lang="zh-CN" altLang="en-US" sz="2400" dirty="0" smtClean="0"/>
              <a:t>，然后进行合并成一个大的</a:t>
            </a:r>
            <a:r>
              <a:rPr lang="en-US" altLang="zh-CN" sz="2400" dirty="0" smtClean="0"/>
              <a:t>cluster</a:t>
            </a:r>
            <a:r>
              <a:rPr lang="zh-CN" altLang="en-US" sz="2400" dirty="0" smtClean="0"/>
              <a:t>，直到全部合并为一个</a:t>
            </a:r>
            <a:r>
              <a:rPr lang="en-US" altLang="zh-CN" sz="2400" dirty="0" smtClean="0"/>
              <a:t>cluster</a:t>
            </a:r>
            <a:r>
              <a:rPr lang="zh-CN" altLang="en-US" sz="2400" dirty="0" smtClean="0"/>
              <a:t>。</a:t>
            </a:r>
            <a:endParaRPr lang="zh-CN" alt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模式识别的应用</a:t>
            </a:r>
            <a:endParaRPr lang="zh-CN" altLang="en-US" dirty="0"/>
          </a:p>
        </p:txBody>
      </p:sp>
      <p:sp>
        <p:nvSpPr>
          <p:cNvPr id="3" name="内容占位符 2"/>
          <p:cNvSpPr>
            <a:spLocks noGrp="1"/>
          </p:cNvSpPr>
          <p:nvPr>
            <p:ph idx="1"/>
          </p:nvPr>
        </p:nvSpPr>
        <p:spPr/>
        <p:txBody>
          <a:bodyPr/>
          <a:lstStyle/>
          <a:p>
            <a:r>
              <a:rPr lang="zh-CN" altLang="en-US" dirty="0" smtClean="0"/>
              <a:t>模式识别与统计学、心理学、语言学、 计算机科学 、生物学、控制论等都有关系。它与 人工智能 、 图像处理 的研究有交叉关系。</a:t>
            </a:r>
            <a:endParaRPr lang="en-US" altLang="zh-CN" dirty="0" smtClean="0"/>
          </a:p>
          <a:p>
            <a:r>
              <a:rPr lang="zh-CN" altLang="en-US" dirty="0" smtClean="0"/>
              <a:t>例如自适应或自组织的模式识别系统包含了人工智能的学习机制；人工智能研究的景物理解、自然语言理解也包含模式识别问题。又如模式识别中的预处理和特征抽取环节应用图像处理的技术；图像处理中的图像分析也应用模式识别的技术。</a:t>
            </a:r>
            <a:endParaRPr lang="en-US" altLang="zh-CN" dirty="0" smtClean="0"/>
          </a:p>
          <a:p>
            <a:r>
              <a:rPr lang="zh-CN" altLang="en-US" dirty="0" smtClean="0"/>
              <a:t>模式识别可应用于文字识别、语音识别、指纹识别、遥感、医学诊断等。</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层次聚类图示</a:t>
            </a:r>
            <a:endParaRPr lang="zh-CN" altLang="en-US" dirty="0"/>
          </a:p>
        </p:txBody>
      </p:sp>
      <p:sp>
        <p:nvSpPr>
          <p:cNvPr id="3" name="内容占位符 2"/>
          <p:cNvSpPr>
            <a:spLocks noGrp="1"/>
          </p:cNvSpPr>
          <p:nvPr>
            <p:ph idx="1"/>
          </p:nvPr>
        </p:nvSpPr>
        <p:spPr/>
        <p:txBody>
          <a:bodyPr/>
          <a:lstStyle/>
          <a:p>
            <a:endParaRPr lang="zh-CN" altLang="en-US"/>
          </a:p>
        </p:txBody>
      </p:sp>
      <p:pic>
        <p:nvPicPr>
          <p:cNvPr id="38914" name="Picture 2" descr="http://attach.dataguru.cn/attachments/portal/201308/30/101335h3te1bxmbk86zeqe.jpg"/>
          <p:cNvPicPr>
            <a:picLocks noChangeAspect="1" noChangeArrowheads="1"/>
          </p:cNvPicPr>
          <p:nvPr/>
        </p:nvPicPr>
        <p:blipFill>
          <a:blip r:embed="rId2"/>
          <a:srcRect/>
          <a:stretch>
            <a:fillRect/>
          </a:stretch>
        </p:blipFill>
        <p:spPr bwMode="auto">
          <a:xfrm>
            <a:off x="571472" y="1928802"/>
            <a:ext cx="8001056" cy="4572033"/>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Distance between Clusters</a:t>
            </a:r>
            <a:endParaRPr lang="zh-CN" altLang="en-US" dirty="0" smtClean="0"/>
          </a:p>
        </p:txBody>
      </p:sp>
      <p:sp>
        <p:nvSpPr>
          <p:cNvPr id="3" name="内容占位符 2"/>
          <p:cNvSpPr>
            <a:spLocks noGrp="1"/>
          </p:cNvSpPr>
          <p:nvPr>
            <p:ph idx="1"/>
          </p:nvPr>
        </p:nvSpPr>
        <p:spPr/>
        <p:txBody>
          <a:bodyPr/>
          <a:lstStyle/>
          <a:p>
            <a:r>
              <a:rPr lang="en-US" altLang="zh-CN" dirty="0" smtClean="0"/>
              <a:t>Nearest neighbor measure</a:t>
            </a:r>
          </a:p>
          <a:p>
            <a:endParaRPr lang="en-US" altLang="zh-CN" dirty="0" smtClean="0"/>
          </a:p>
          <a:p>
            <a:endParaRPr lang="en-US" altLang="zh-CN" dirty="0" smtClean="0"/>
          </a:p>
          <a:p>
            <a:endParaRPr lang="en-US" altLang="zh-CN" dirty="0" smtClean="0"/>
          </a:p>
          <a:p>
            <a:r>
              <a:rPr lang="en-US" altLang="zh-CN" dirty="0" smtClean="0"/>
              <a:t>Furthest neighbor measure</a:t>
            </a:r>
          </a:p>
          <a:p>
            <a:endParaRPr lang="zh-CN" altLang="en-US" dirty="0"/>
          </a:p>
        </p:txBody>
      </p:sp>
      <p:graphicFrame>
        <p:nvGraphicFramePr>
          <p:cNvPr id="2051" name="Object 5"/>
          <p:cNvGraphicFramePr>
            <a:graphicFrameLocks noChangeAspect="1"/>
          </p:cNvGraphicFramePr>
          <p:nvPr/>
        </p:nvGraphicFramePr>
        <p:xfrm>
          <a:off x="1600200" y="2646361"/>
          <a:ext cx="6553200" cy="568325"/>
        </p:xfrm>
        <a:graphic>
          <a:graphicData uri="http://schemas.openxmlformats.org/presentationml/2006/ole">
            <p:oleObj spid="_x0000_s2051" name="Equation" r:id="rId3" imgW="2770200" imgH="228240" progId="Equation.3">
              <p:embed/>
            </p:oleObj>
          </a:graphicData>
        </a:graphic>
      </p:graphicFrame>
      <p:graphicFrame>
        <p:nvGraphicFramePr>
          <p:cNvPr id="2052" name="Object 6"/>
          <p:cNvGraphicFramePr>
            <a:graphicFrameLocks noChangeAspect="1"/>
          </p:cNvGraphicFramePr>
          <p:nvPr/>
        </p:nvGraphicFramePr>
        <p:xfrm>
          <a:off x="1555750" y="4575187"/>
          <a:ext cx="6642100" cy="568325"/>
        </p:xfrm>
        <a:graphic>
          <a:graphicData uri="http://schemas.openxmlformats.org/presentationml/2006/ole">
            <p:oleObj spid="_x0000_s2052" name="Equation" r:id="rId4" imgW="2806560" imgH="228240" progId="Equation.3">
              <p:embed/>
            </p:oleObj>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举例</a:t>
            </a:r>
          </a:p>
        </p:txBody>
      </p:sp>
      <p:sp>
        <p:nvSpPr>
          <p:cNvPr id="5" name="Oval 3"/>
          <p:cNvSpPr>
            <a:spLocks noChangeArrowheads="1"/>
          </p:cNvSpPr>
          <p:nvPr/>
        </p:nvSpPr>
        <p:spPr bwMode="auto">
          <a:xfrm>
            <a:off x="2262158" y="35432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6" name="Oval 4"/>
          <p:cNvSpPr>
            <a:spLocks noChangeArrowheads="1"/>
          </p:cNvSpPr>
          <p:nvPr/>
        </p:nvSpPr>
        <p:spPr bwMode="auto">
          <a:xfrm>
            <a:off x="2566958" y="34670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7" name="Oval 5"/>
          <p:cNvSpPr>
            <a:spLocks noChangeArrowheads="1"/>
          </p:cNvSpPr>
          <p:nvPr/>
        </p:nvSpPr>
        <p:spPr bwMode="auto">
          <a:xfrm>
            <a:off x="3709958" y="43814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8" name="Oval 6"/>
          <p:cNvSpPr>
            <a:spLocks noChangeArrowheads="1"/>
          </p:cNvSpPr>
          <p:nvPr/>
        </p:nvSpPr>
        <p:spPr bwMode="auto">
          <a:xfrm>
            <a:off x="3557558" y="46862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9" name="Oval 7"/>
          <p:cNvSpPr>
            <a:spLocks noChangeArrowheads="1"/>
          </p:cNvSpPr>
          <p:nvPr/>
        </p:nvSpPr>
        <p:spPr bwMode="auto">
          <a:xfrm>
            <a:off x="1576358" y="56006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10" name="Oval 8"/>
          <p:cNvSpPr>
            <a:spLocks noChangeArrowheads="1"/>
          </p:cNvSpPr>
          <p:nvPr/>
        </p:nvSpPr>
        <p:spPr bwMode="auto">
          <a:xfrm>
            <a:off x="1652558" y="59816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11" name="Oval 9"/>
          <p:cNvSpPr>
            <a:spLocks noChangeArrowheads="1"/>
          </p:cNvSpPr>
          <p:nvPr/>
        </p:nvSpPr>
        <p:spPr bwMode="auto">
          <a:xfrm>
            <a:off x="1195358" y="60578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12" name="Line 13"/>
          <p:cNvSpPr>
            <a:spLocks noChangeShapeType="1"/>
          </p:cNvSpPr>
          <p:nvPr/>
        </p:nvSpPr>
        <p:spPr bwMode="auto">
          <a:xfrm flipV="1">
            <a:off x="1271558" y="6057896"/>
            <a:ext cx="457200" cy="7620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13" name="Line 14"/>
          <p:cNvSpPr>
            <a:spLocks noChangeShapeType="1"/>
          </p:cNvSpPr>
          <p:nvPr/>
        </p:nvSpPr>
        <p:spPr bwMode="auto">
          <a:xfrm flipH="1" flipV="1">
            <a:off x="1652558" y="5676896"/>
            <a:ext cx="76200" cy="38100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14" name="Line 15"/>
          <p:cNvSpPr>
            <a:spLocks noChangeShapeType="1"/>
          </p:cNvSpPr>
          <p:nvPr/>
        </p:nvSpPr>
        <p:spPr bwMode="auto">
          <a:xfrm flipH="1">
            <a:off x="3633758" y="4457696"/>
            <a:ext cx="152400" cy="30480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15" name="Line 16"/>
          <p:cNvSpPr>
            <a:spLocks noChangeShapeType="1"/>
          </p:cNvSpPr>
          <p:nvPr/>
        </p:nvSpPr>
        <p:spPr bwMode="auto">
          <a:xfrm flipV="1">
            <a:off x="2338358" y="3543296"/>
            <a:ext cx="304800" cy="7620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16" name="Line 17"/>
          <p:cNvSpPr>
            <a:spLocks noChangeShapeType="1"/>
          </p:cNvSpPr>
          <p:nvPr/>
        </p:nvSpPr>
        <p:spPr bwMode="auto">
          <a:xfrm>
            <a:off x="2643158" y="3543296"/>
            <a:ext cx="1143000" cy="91440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17" name="Line 18"/>
          <p:cNvSpPr>
            <a:spLocks noChangeShapeType="1"/>
          </p:cNvSpPr>
          <p:nvPr/>
        </p:nvSpPr>
        <p:spPr bwMode="auto">
          <a:xfrm flipH="1">
            <a:off x="1652558" y="4762496"/>
            <a:ext cx="1981200" cy="91440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18" name="Text Box 22"/>
          <p:cNvSpPr txBox="1">
            <a:spLocks noChangeArrowheads="1"/>
          </p:cNvSpPr>
          <p:nvPr/>
        </p:nvSpPr>
        <p:spPr bwMode="auto">
          <a:xfrm>
            <a:off x="1865283" y="2257420"/>
            <a:ext cx="8477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latin typeface="Tahoma" charset="0"/>
                <a:ea typeface="ＭＳ Ｐゴシック" charset="0"/>
              </a:rPr>
              <a:t>dmin</a:t>
            </a:r>
          </a:p>
        </p:txBody>
      </p:sp>
      <p:sp>
        <p:nvSpPr>
          <p:cNvPr id="19" name="Oval 40"/>
          <p:cNvSpPr>
            <a:spLocks noChangeArrowheads="1"/>
          </p:cNvSpPr>
          <p:nvPr/>
        </p:nvSpPr>
        <p:spPr bwMode="auto">
          <a:xfrm>
            <a:off x="6376958" y="34670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20" name="Oval 41"/>
          <p:cNvSpPr>
            <a:spLocks noChangeArrowheads="1"/>
          </p:cNvSpPr>
          <p:nvPr/>
        </p:nvSpPr>
        <p:spPr bwMode="auto">
          <a:xfrm>
            <a:off x="6681758" y="33908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21" name="Oval 42"/>
          <p:cNvSpPr>
            <a:spLocks noChangeArrowheads="1"/>
          </p:cNvSpPr>
          <p:nvPr/>
        </p:nvSpPr>
        <p:spPr bwMode="auto">
          <a:xfrm>
            <a:off x="7977158" y="40004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22" name="Oval 43"/>
          <p:cNvSpPr>
            <a:spLocks noChangeArrowheads="1"/>
          </p:cNvSpPr>
          <p:nvPr/>
        </p:nvSpPr>
        <p:spPr bwMode="auto">
          <a:xfrm>
            <a:off x="7824758" y="43052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23" name="Oval 44"/>
          <p:cNvSpPr>
            <a:spLocks noChangeArrowheads="1"/>
          </p:cNvSpPr>
          <p:nvPr/>
        </p:nvSpPr>
        <p:spPr bwMode="auto">
          <a:xfrm>
            <a:off x="5691158" y="55244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24" name="Oval 45"/>
          <p:cNvSpPr>
            <a:spLocks noChangeArrowheads="1"/>
          </p:cNvSpPr>
          <p:nvPr/>
        </p:nvSpPr>
        <p:spPr bwMode="auto">
          <a:xfrm>
            <a:off x="5767358" y="59054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25" name="Oval 46"/>
          <p:cNvSpPr>
            <a:spLocks noChangeArrowheads="1"/>
          </p:cNvSpPr>
          <p:nvPr/>
        </p:nvSpPr>
        <p:spPr bwMode="auto">
          <a:xfrm>
            <a:off x="5310158" y="5981696"/>
            <a:ext cx="152400" cy="152400"/>
          </a:xfrm>
          <a:prstGeom prst="ellipse">
            <a:avLst/>
          </a:prstGeom>
          <a:solidFill>
            <a:srgbClr val="000000"/>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26" name="Line 51"/>
          <p:cNvSpPr>
            <a:spLocks noChangeShapeType="1"/>
          </p:cNvSpPr>
          <p:nvPr/>
        </p:nvSpPr>
        <p:spPr bwMode="auto">
          <a:xfrm flipV="1">
            <a:off x="5386358" y="5524496"/>
            <a:ext cx="381000" cy="457200"/>
          </a:xfrm>
          <a:prstGeom prst="line">
            <a:avLst/>
          </a:prstGeom>
          <a:noFill/>
          <a:ln w="38100">
            <a:solidFill>
              <a:srgbClr val="FE2A2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27" name="Line 52"/>
          <p:cNvSpPr>
            <a:spLocks noChangeShapeType="1"/>
          </p:cNvSpPr>
          <p:nvPr/>
        </p:nvSpPr>
        <p:spPr bwMode="auto">
          <a:xfrm flipH="1" flipV="1">
            <a:off x="5767358" y="5600696"/>
            <a:ext cx="76200" cy="38100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28" name="Line 53"/>
          <p:cNvSpPr>
            <a:spLocks noChangeShapeType="1"/>
          </p:cNvSpPr>
          <p:nvPr/>
        </p:nvSpPr>
        <p:spPr bwMode="auto">
          <a:xfrm flipH="1">
            <a:off x="7900958" y="4076696"/>
            <a:ext cx="152400" cy="30480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29" name="Line 54"/>
          <p:cNvSpPr>
            <a:spLocks noChangeShapeType="1"/>
          </p:cNvSpPr>
          <p:nvPr/>
        </p:nvSpPr>
        <p:spPr bwMode="auto">
          <a:xfrm flipV="1">
            <a:off x="6453158" y="3467096"/>
            <a:ext cx="304800" cy="7620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30" name="Line 55"/>
          <p:cNvSpPr>
            <a:spLocks noChangeShapeType="1"/>
          </p:cNvSpPr>
          <p:nvPr/>
        </p:nvSpPr>
        <p:spPr bwMode="auto">
          <a:xfrm>
            <a:off x="6453158" y="3543296"/>
            <a:ext cx="1447800" cy="838200"/>
          </a:xfrm>
          <a:prstGeom prst="line">
            <a:avLst/>
          </a:prstGeom>
          <a:noFill/>
          <a:ln w="38100">
            <a:solidFill>
              <a:srgbClr val="FE2A2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31" name="Line 56"/>
          <p:cNvSpPr>
            <a:spLocks noChangeShapeType="1"/>
          </p:cNvSpPr>
          <p:nvPr/>
        </p:nvSpPr>
        <p:spPr bwMode="auto">
          <a:xfrm flipH="1">
            <a:off x="5386358" y="4076696"/>
            <a:ext cx="2667000" cy="1981200"/>
          </a:xfrm>
          <a:prstGeom prst="line">
            <a:avLst/>
          </a:prstGeom>
          <a:noFill/>
          <a:ln w="38100">
            <a:solidFill>
              <a:srgbClr val="FE2A2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32" name="Text Box 57"/>
          <p:cNvSpPr txBox="1">
            <a:spLocks noChangeArrowheads="1"/>
          </p:cNvSpPr>
          <p:nvPr/>
        </p:nvSpPr>
        <p:spPr bwMode="auto">
          <a:xfrm>
            <a:off x="6453158" y="2224082"/>
            <a:ext cx="91916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latin typeface="Tahoma" charset="0"/>
                <a:ea typeface="ＭＳ Ｐゴシック" charset="0"/>
              </a:rPr>
              <a:t>dmax</a:t>
            </a:r>
          </a:p>
        </p:txBody>
      </p:sp>
      <p:grpSp>
        <p:nvGrpSpPr>
          <p:cNvPr id="33" name="Group 63"/>
          <p:cNvGrpSpPr>
            <a:grpSpLocks/>
          </p:cNvGrpSpPr>
          <p:nvPr/>
        </p:nvGrpSpPr>
        <p:grpSpPr bwMode="auto">
          <a:xfrm>
            <a:off x="738158" y="2933696"/>
            <a:ext cx="3563938" cy="3124200"/>
            <a:chOff x="528" y="1728"/>
            <a:chExt cx="2245" cy="1968"/>
          </a:xfrm>
        </p:grpSpPr>
        <p:grpSp>
          <p:nvGrpSpPr>
            <p:cNvPr id="34" name="Group 21"/>
            <p:cNvGrpSpPr>
              <a:grpSpLocks/>
            </p:cNvGrpSpPr>
            <p:nvPr/>
          </p:nvGrpSpPr>
          <p:grpSpPr bwMode="auto">
            <a:xfrm>
              <a:off x="528" y="1728"/>
              <a:ext cx="2245" cy="1968"/>
              <a:chOff x="768" y="1008"/>
              <a:chExt cx="2245" cy="1968"/>
            </a:xfrm>
          </p:grpSpPr>
          <p:sp>
            <p:nvSpPr>
              <p:cNvPr id="39" name="Text Box 10"/>
              <p:cNvSpPr txBox="1">
                <a:spLocks noChangeArrowheads="1"/>
              </p:cNvSpPr>
              <p:nvPr/>
            </p:nvSpPr>
            <p:spPr bwMode="auto">
              <a:xfrm>
                <a:off x="768" y="2688"/>
                <a:ext cx="231"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zh-CN"/>
                  <a:t>A</a:t>
                </a:r>
              </a:p>
            </p:txBody>
          </p:sp>
          <p:sp>
            <p:nvSpPr>
              <p:cNvPr id="40" name="Text Box 11"/>
              <p:cNvSpPr txBox="1">
                <a:spLocks noChangeArrowheads="1"/>
              </p:cNvSpPr>
              <p:nvPr/>
            </p:nvSpPr>
            <p:spPr bwMode="auto">
              <a:xfrm>
                <a:off x="2784" y="1968"/>
                <a:ext cx="229"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zh-CN"/>
                  <a:t>B</a:t>
                </a:r>
              </a:p>
            </p:txBody>
          </p:sp>
          <p:sp>
            <p:nvSpPr>
              <p:cNvPr id="41" name="Text Box 12"/>
              <p:cNvSpPr txBox="1">
                <a:spLocks noChangeArrowheads="1"/>
              </p:cNvSpPr>
              <p:nvPr/>
            </p:nvSpPr>
            <p:spPr bwMode="auto">
              <a:xfrm>
                <a:off x="1776" y="1008"/>
                <a:ext cx="231"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zh-CN"/>
                  <a:t>C</a:t>
                </a:r>
              </a:p>
            </p:txBody>
          </p:sp>
        </p:grpSp>
        <p:sp>
          <p:nvSpPr>
            <p:cNvPr id="35" name="Line 59"/>
            <p:cNvSpPr>
              <a:spLocks noChangeShapeType="1"/>
            </p:cNvSpPr>
            <p:nvPr/>
          </p:nvSpPr>
          <p:spPr bwMode="auto">
            <a:xfrm flipV="1">
              <a:off x="2016" y="2304"/>
              <a:ext cx="96" cy="144"/>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36" name="Line 60"/>
            <p:cNvSpPr>
              <a:spLocks noChangeShapeType="1"/>
            </p:cNvSpPr>
            <p:nvPr/>
          </p:nvSpPr>
          <p:spPr bwMode="auto">
            <a:xfrm flipV="1">
              <a:off x="2064" y="2352"/>
              <a:ext cx="96" cy="144"/>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37" name="Line 61"/>
            <p:cNvSpPr>
              <a:spLocks noChangeShapeType="1"/>
            </p:cNvSpPr>
            <p:nvPr/>
          </p:nvSpPr>
          <p:spPr bwMode="auto">
            <a:xfrm>
              <a:off x="1728" y="3072"/>
              <a:ext cx="96" cy="144"/>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38" name="Line 62"/>
            <p:cNvSpPr>
              <a:spLocks noChangeShapeType="1"/>
            </p:cNvSpPr>
            <p:nvPr/>
          </p:nvSpPr>
          <p:spPr bwMode="auto">
            <a:xfrm>
              <a:off x="1680" y="3120"/>
              <a:ext cx="96" cy="144"/>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grpSp>
      <p:grpSp>
        <p:nvGrpSpPr>
          <p:cNvPr id="42" name="Group 68"/>
          <p:cNvGrpSpPr>
            <a:grpSpLocks/>
          </p:cNvGrpSpPr>
          <p:nvPr/>
        </p:nvGrpSpPr>
        <p:grpSpPr bwMode="auto">
          <a:xfrm>
            <a:off x="4852958" y="2857496"/>
            <a:ext cx="3563938" cy="3124200"/>
            <a:chOff x="3120" y="1680"/>
            <a:chExt cx="2245" cy="1968"/>
          </a:xfrm>
        </p:grpSpPr>
        <p:grpSp>
          <p:nvGrpSpPr>
            <p:cNvPr id="43" name="Group 47"/>
            <p:cNvGrpSpPr>
              <a:grpSpLocks/>
            </p:cNvGrpSpPr>
            <p:nvPr/>
          </p:nvGrpSpPr>
          <p:grpSpPr bwMode="auto">
            <a:xfrm>
              <a:off x="3120" y="1680"/>
              <a:ext cx="2245" cy="1968"/>
              <a:chOff x="768" y="1008"/>
              <a:chExt cx="2245" cy="1968"/>
            </a:xfrm>
          </p:grpSpPr>
          <p:sp>
            <p:nvSpPr>
              <p:cNvPr id="48" name="Text Box 48"/>
              <p:cNvSpPr txBox="1">
                <a:spLocks noChangeArrowheads="1"/>
              </p:cNvSpPr>
              <p:nvPr/>
            </p:nvSpPr>
            <p:spPr bwMode="auto">
              <a:xfrm>
                <a:off x="768" y="2688"/>
                <a:ext cx="231"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zh-CN"/>
                  <a:t>A</a:t>
                </a:r>
              </a:p>
            </p:txBody>
          </p:sp>
          <p:sp>
            <p:nvSpPr>
              <p:cNvPr id="49" name="Text Box 49"/>
              <p:cNvSpPr txBox="1">
                <a:spLocks noChangeArrowheads="1"/>
              </p:cNvSpPr>
              <p:nvPr/>
            </p:nvSpPr>
            <p:spPr bwMode="auto">
              <a:xfrm>
                <a:off x="2784" y="1968"/>
                <a:ext cx="229"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zh-CN"/>
                  <a:t>B</a:t>
                </a:r>
              </a:p>
            </p:txBody>
          </p:sp>
          <p:sp>
            <p:nvSpPr>
              <p:cNvPr id="50" name="Text Box 50"/>
              <p:cNvSpPr txBox="1">
                <a:spLocks noChangeArrowheads="1"/>
              </p:cNvSpPr>
              <p:nvPr/>
            </p:nvSpPr>
            <p:spPr bwMode="auto">
              <a:xfrm>
                <a:off x="1776" y="1008"/>
                <a:ext cx="231"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zh-CN"/>
                  <a:t>C</a:t>
                </a:r>
              </a:p>
            </p:txBody>
          </p:sp>
        </p:grpSp>
        <p:sp>
          <p:nvSpPr>
            <p:cNvPr id="44" name="Line 64"/>
            <p:cNvSpPr>
              <a:spLocks noChangeShapeType="1"/>
            </p:cNvSpPr>
            <p:nvPr/>
          </p:nvSpPr>
          <p:spPr bwMode="auto">
            <a:xfrm flipV="1">
              <a:off x="4416" y="2256"/>
              <a:ext cx="96" cy="96"/>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45" name="Line 65"/>
            <p:cNvSpPr>
              <a:spLocks noChangeShapeType="1"/>
            </p:cNvSpPr>
            <p:nvPr/>
          </p:nvSpPr>
          <p:spPr bwMode="auto">
            <a:xfrm flipV="1">
              <a:off x="4464" y="2304"/>
              <a:ext cx="96" cy="96"/>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46" name="Line 66"/>
            <p:cNvSpPr>
              <a:spLocks noChangeShapeType="1"/>
            </p:cNvSpPr>
            <p:nvPr/>
          </p:nvSpPr>
          <p:spPr bwMode="auto">
            <a:xfrm>
              <a:off x="4368" y="2928"/>
              <a:ext cx="96" cy="144"/>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47" name="Line 67"/>
            <p:cNvSpPr>
              <a:spLocks noChangeShapeType="1"/>
            </p:cNvSpPr>
            <p:nvPr/>
          </p:nvSpPr>
          <p:spPr bwMode="auto">
            <a:xfrm>
              <a:off x="4320" y="2976"/>
              <a:ext cx="96" cy="144"/>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499"/>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499"/>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499"/>
                                          </p:stCondLst>
                                        </p:cTn>
                                        <p:tgtEl>
                                          <p:spTgt spid="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499"/>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499"/>
                                          </p:stCondLst>
                                        </p:cTn>
                                        <p:tgtEl>
                                          <p:spTgt spid="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499"/>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499"/>
                                          </p:stCondLst>
                                        </p:cTn>
                                        <p:tgtEl>
                                          <p:spTgt spid="3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499"/>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举例</a:t>
            </a:r>
            <a:endParaRPr lang="zh-CN" altLang="en-US" dirty="0"/>
          </a:p>
        </p:txBody>
      </p:sp>
      <p:sp>
        <p:nvSpPr>
          <p:cNvPr id="3" name="内容占位符 2"/>
          <p:cNvSpPr>
            <a:spLocks noGrp="1"/>
          </p:cNvSpPr>
          <p:nvPr>
            <p:ph idx="1"/>
          </p:nvPr>
        </p:nvSpPr>
        <p:spPr>
          <a:xfrm>
            <a:off x="457200" y="1911630"/>
            <a:ext cx="8229600" cy="4389120"/>
          </a:xfrm>
        </p:spPr>
        <p:txBody>
          <a:bodyPr/>
          <a:lstStyle/>
          <a:p>
            <a:endParaRPr lang="zh-CN" altLang="en-US"/>
          </a:p>
        </p:txBody>
      </p:sp>
      <p:pic>
        <p:nvPicPr>
          <p:cNvPr id="5" name="Picture 3" descr="1"/>
          <p:cNvPicPr>
            <a:picLocks noChangeAspect="1" noChangeArrowheads="1"/>
          </p:cNvPicPr>
          <p:nvPr/>
        </p:nvPicPr>
        <p:blipFill>
          <a:blip r:embed="rId3"/>
          <a:srcRect/>
          <a:stretch>
            <a:fillRect/>
          </a:stretch>
        </p:blipFill>
        <p:spPr bwMode="auto">
          <a:xfrm>
            <a:off x="0" y="2028812"/>
            <a:ext cx="3495675" cy="4552950"/>
          </a:xfrm>
          <a:prstGeom prst="rect">
            <a:avLst/>
          </a:prstGeom>
          <a:noFill/>
          <a:ln w="9525">
            <a:noFill/>
            <a:miter lim="800000"/>
            <a:headEnd/>
            <a:tailEnd/>
          </a:ln>
        </p:spPr>
      </p:pic>
      <p:pic>
        <p:nvPicPr>
          <p:cNvPr id="6" name="Picture 4" descr="2"/>
          <p:cNvPicPr>
            <a:picLocks noChangeAspect="1" noChangeArrowheads="1"/>
          </p:cNvPicPr>
          <p:nvPr/>
        </p:nvPicPr>
        <p:blipFill>
          <a:blip r:embed="rId4"/>
          <a:srcRect/>
          <a:stretch>
            <a:fillRect/>
          </a:stretch>
        </p:blipFill>
        <p:spPr bwMode="auto">
          <a:xfrm>
            <a:off x="2971800" y="2257412"/>
            <a:ext cx="2971800" cy="4076700"/>
          </a:xfrm>
          <a:prstGeom prst="rect">
            <a:avLst/>
          </a:prstGeom>
          <a:noFill/>
          <a:ln w="9525">
            <a:noFill/>
            <a:miter lim="800000"/>
            <a:headEnd/>
            <a:tailEnd/>
          </a:ln>
        </p:spPr>
      </p:pic>
      <p:pic>
        <p:nvPicPr>
          <p:cNvPr id="7" name="Picture 5" descr="3"/>
          <p:cNvPicPr>
            <a:picLocks noChangeAspect="1" noChangeArrowheads="1"/>
          </p:cNvPicPr>
          <p:nvPr/>
        </p:nvPicPr>
        <p:blipFill>
          <a:blip r:embed="rId5"/>
          <a:srcRect/>
          <a:stretch>
            <a:fillRect/>
          </a:stretch>
        </p:blipFill>
        <p:spPr bwMode="auto">
          <a:xfrm>
            <a:off x="5619750" y="1571612"/>
            <a:ext cx="3524250" cy="4962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层次聚类</a:t>
            </a:r>
            <a:r>
              <a:rPr lang="en-US" altLang="zh-CN" dirty="0" smtClean="0"/>
              <a:t>+K-means</a:t>
            </a:r>
            <a:r>
              <a:rPr lang="zh-CN" altLang="en-US" dirty="0" smtClean="0"/>
              <a:t>聚类</a:t>
            </a:r>
            <a:endParaRPr lang="zh-CN" altLang="en-US" dirty="0"/>
          </a:p>
        </p:txBody>
      </p:sp>
      <p:sp>
        <p:nvSpPr>
          <p:cNvPr id="3" name="内容占位符 2"/>
          <p:cNvSpPr>
            <a:spLocks noGrp="1"/>
          </p:cNvSpPr>
          <p:nvPr>
            <p:ph idx="1"/>
          </p:nvPr>
        </p:nvSpPr>
        <p:spPr/>
        <p:txBody>
          <a:bodyPr>
            <a:normAutofit/>
          </a:bodyPr>
          <a:lstStyle/>
          <a:p>
            <a:r>
              <a:rPr lang="zh-CN" altLang="en-US" sz="2400" dirty="0" smtClean="0"/>
              <a:t>先用层次聚类，然后用</a:t>
            </a:r>
            <a:r>
              <a:rPr lang="en-US" sz="2400" dirty="0" smtClean="0"/>
              <a:t>K</a:t>
            </a:r>
            <a:r>
              <a:rPr lang="en-US" altLang="zh-CN" sz="2400" dirty="0" smtClean="0"/>
              <a:t>-means</a:t>
            </a:r>
            <a:r>
              <a:rPr lang="zh-CN" altLang="en-US" sz="2400" dirty="0" smtClean="0"/>
              <a:t>聚类，是一种常见的聚类算法，其基本原理在于，用层次聚类算法得到初始化信息，比如可以分成多少个簇，中心点的位置信息等等，这样接下来可以利用这些信息来做</a:t>
            </a:r>
            <a:r>
              <a:rPr lang="en-US" sz="2400" dirty="0" smtClean="0"/>
              <a:t>K-means</a:t>
            </a:r>
            <a:r>
              <a:rPr lang="zh-CN" altLang="en-US" sz="2400" dirty="0" smtClean="0"/>
              <a:t>聚类。</a:t>
            </a:r>
            <a:endParaRPr lang="en-US" altLang="zh-CN" sz="2400" dirty="0" smtClean="0"/>
          </a:p>
          <a:p>
            <a:r>
              <a:rPr lang="zh-CN" altLang="en-US" sz="2400" dirty="0" smtClean="0"/>
              <a:t>这样的好处是可以解决</a:t>
            </a:r>
            <a:r>
              <a:rPr lang="en-US" sz="2400" dirty="0" smtClean="0"/>
              <a:t>K-means</a:t>
            </a:r>
            <a:r>
              <a:rPr lang="zh-CN" altLang="en-US" sz="2400" dirty="0" smtClean="0"/>
              <a:t>算法初始中心位置的随机性而且可以减少运算量，因为层次聚类的算法运算量太大无法运用于大规模数据。</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林业管理问题应用举例</a:t>
            </a:r>
            <a:endParaRPr lang="zh-CN" altLang="en-US" dirty="0"/>
          </a:p>
        </p:txBody>
      </p:sp>
      <p:sp>
        <p:nvSpPr>
          <p:cNvPr id="3" name="内容占位符 2"/>
          <p:cNvSpPr>
            <a:spLocks noGrp="1"/>
          </p:cNvSpPr>
          <p:nvPr>
            <p:ph idx="1"/>
          </p:nvPr>
        </p:nvSpPr>
        <p:spPr/>
        <p:txBody>
          <a:bodyPr>
            <a:normAutofit/>
          </a:bodyPr>
          <a:lstStyle/>
          <a:p>
            <a:r>
              <a:rPr lang="x-none" sz="2400" dirty="0" smtClean="0"/>
              <a:t>Forestry Farmers’ Information Demand Characteristics and Classification-Some Practical Views in Fujian Province of China</a:t>
            </a:r>
            <a:endParaRPr lang="zh-CN" altLang="en-US" sz="24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dirty="0"/>
          </a:p>
        </p:txBody>
      </p:sp>
      <p:sp>
        <p:nvSpPr>
          <p:cNvPr id="4" name="Rectangle 2"/>
          <p:cNvSpPr>
            <a:spLocks noChangeArrowheads="1"/>
          </p:cNvSpPr>
          <p:nvPr/>
        </p:nvSpPr>
        <p:spPr bwMode="auto">
          <a:xfrm>
            <a:off x="609600" y="685800"/>
            <a:ext cx="7848600" cy="4724400"/>
          </a:xfrm>
          <a:prstGeom prst="rect">
            <a:avLst/>
          </a:prstGeom>
          <a:solidFill>
            <a:schemeClr val="folHlink"/>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zh-CN" altLang="zh-CN">
              <a:solidFill>
                <a:schemeClr val="bg1"/>
              </a:solidFill>
            </a:endParaRPr>
          </a:p>
        </p:txBody>
      </p:sp>
      <p:sp>
        <p:nvSpPr>
          <p:cNvPr id="5" name="Rectangle 4"/>
          <p:cNvSpPr>
            <a:spLocks noChangeArrowheads="1"/>
          </p:cNvSpPr>
          <p:nvPr/>
        </p:nvSpPr>
        <p:spPr bwMode="auto">
          <a:xfrm>
            <a:off x="2667000" y="762000"/>
            <a:ext cx="3048000" cy="3810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800">
                <a:latin typeface="Tahoma" charset="0"/>
                <a:ea typeface="ＭＳ Ｐゴシック" charset="0"/>
              </a:rPr>
              <a:t>Pattern Classification</a:t>
            </a:r>
          </a:p>
        </p:txBody>
      </p:sp>
      <p:sp>
        <p:nvSpPr>
          <p:cNvPr id="6" name="Rectangle 5"/>
          <p:cNvSpPr>
            <a:spLocks noChangeArrowheads="1"/>
          </p:cNvSpPr>
          <p:nvPr/>
        </p:nvSpPr>
        <p:spPr bwMode="auto">
          <a:xfrm>
            <a:off x="762000" y="1371600"/>
            <a:ext cx="30480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a:latin typeface="Tahoma" charset="0"/>
                <a:ea typeface="ＭＳ Ｐゴシック" charset="0"/>
              </a:rPr>
              <a:t>Statistical Approach</a:t>
            </a:r>
          </a:p>
        </p:txBody>
      </p:sp>
      <p:sp>
        <p:nvSpPr>
          <p:cNvPr id="7" name="Rectangle 6"/>
          <p:cNvSpPr>
            <a:spLocks noChangeArrowheads="1"/>
          </p:cNvSpPr>
          <p:nvPr/>
        </p:nvSpPr>
        <p:spPr bwMode="auto">
          <a:xfrm>
            <a:off x="4495800" y="1371600"/>
            <a:ext cx="30480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a:latin typeface="Tahoma" charset="0"/>
                <a:ea typeface="ＭＳ Ｐゴシック" charset="0"/>
              </a:rPr>
              <a:t>Non-Statistical Approach</a:t>
            </a:r>
          </a:p>
        </p:txBody>
      </p:sp>
      <p:sp>
        <p:nvSpPr>
          <p:cNvPr id="8" name="Rectangle 7"/>
          <p:cNvSpPr>
            <a:spLocks noChangeArrowheads="1"/>
          </p:cNvSpPr>
          <p:nvPr/>
        </p:nvSpPr>
        <p:spPr bwMode="auto">
          <a:xfrm>
            <a:off x="685800" y="1981200"/>
            <a:ext cx="2819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a:latin typeface="Tahoma" charset="0"/>
                <a:ea typeface="ＭＳ Ｐゴシック" charset="0"/>
              </a:rPr>
              <a:t>Supervised </a:t>
            </a:r>
          </a:p>
        </p:txBody>
      </p:sp>
      <p:sp>
        <p:nvSpPr>
          <p:cNvPr id="9" name="Rectangle 8"/>
          <p:cNvSpPr>
            <a:spLocks noChangeArrowheads="1"/>
          </p:cNvSpPr>
          <p:nvPr/>
        </p:nvSpPr>
        <p:spPr bwMode="auto">
          <a:xfrm>
            <a:off x="3657600" y="1981200"/>
            <a:ext cx="25146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600" dirty="0">
                <a:latin typeface="Tahoma" charset="0"/>
                <a:ea typeface="ＭＳ Ｐゴシック" charset="0"/>
              </a:rPr>
              <a:t>Unsupervised</a:t>
            </a:r>
          </a:p>
        </p:txBody>
      </p:sp>
      <p:sp>
        <p:nvSpPr>
          <p:cNvPr id="10" name="Rectangle 9"/>
          <p:cNvSpPr>
            <a:spLocks noChangeArrowheads="1"/>
          </p:cNvSpPr>
          <p:nvPr/>
        </p:nvSpPr>
        <p:spPr bwMode="auto">
          <a:xfrm>
            <a:off x="4038600" y="2362200"/>
            <a:ext cx="21336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Basic concepts: </a:t>
            </a:r>
          </a:p>
          <a:p>
            <a:pPr>
              <a:defRPr/>
            </a:pPr>
            <a:r>
              <a:rPr lang="en-US" sz="1400" dirty="0">
                <a:latin typeface="Tahoma" charset="0"/>
                <a:ea typeface="ＭＳ Ｐゴシック" charset="0"/>
              </a:rPr>
              <a:t>    Distance</a:t>
            </a:r>
          </a:p>
          <a:p>
            <a:pPr>
              <a:defRPr/>
            </a:pPr>
            <a:r>
              <a:rPr lang="en-US" sz="1400" dirty="0">
                <a:latin typeface="Tahoma" charset="0"/>
                <a:ea typeface="ＭＳ Ｐゴシック" charset="0"/>
              </a:rPr>
              <a:t>    Agglomerative method</a:t>
            </a:r>
          </a:p>
        </p:txBody>
      </p:sp>
      <p:sp>
        <p:nvSpPr>
          <p:cNvPr id="11" name="Rectangle 10"/>
          <p:cNvSpPr>
            <a:spLocks noChangeArrowheads="1"/>
          </p:cNvSpPr>
          <p:nvPr/>
        </p:nvSpPr>
        <p:spPr bwMode="auto">
          <a:xfrm>
            <a:off x="1066800" y="2362200"/>
            <a:ext cx="24384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Basic concepts:</a:t>
            </a:r>
          </a:p>
          <a:p>
            <a:pPr>
              <a:defRPr/>
            </a:pPr>
            <a:r>
              <a:rPr lang="en-US" sz="1400" dirty="0">
                <a:latin typeface="Tahoma" charset="0"/>
                <a:ea typeface="ＭＳ Ｐゴシック" charset="0"/>
              </a:rPr>
              <a:t>    </a:t>
            </a:r>
            <a:r>
              <a:rPr lang="en-US" sz="1400" dirty="0" err="1">
                <a:latin typeface="Tahoma" charset="0"/>
                <a:ea typeface="ＭＳ Ｐゴシック" charset="0"/>
              </a:rPr>
              <a:t>Baysian</a:t>
            </a:r>
            <a:r>
              <a:rPr lang="en-US" sz="1400" dirty="0">
                <a:latin typeface="Tahoma" charset="0"/>
                <a:ea typeface="ＭＳ Ｐゴシック" charset="0"/>
              </a:rPr>
              <a:t> decision rule </a:t>
            </a:r>
          </a:p>
          <a:p>
            <a:pPr>
              <a:defRPr/>
            </a:pPr>
            <a:r>
              <a:rPr lang="en-US" sz="1400" dirty="0">
                <a:latin typeface="Tahoma" charset="0"/>
                <a:ea typeface="ＭＳ Ｐゴシック" charset="0"/>
              </a:rPr>
              <a:t>    (MPP, LR, </a:t>
            </a:r>
            <a:r>
              <a:rPr lang="en-US" sz="1400" dirty="0" err="1">
                <a:latin typeface="Tahoma" charset="0"/>
                <a:ea typeface="ＭＳ Ｐゴシック" charset="0"/>
              </a:rPr>
              <a:t>Discri</a:t>
            </a:r>
            <a:r>
              <a:rPr lang="en-US" sz="1400" dirty="0">
                <a:latin typeface="Tahoma" charset="0"/>
                <a:ea typeface="ＭＳ Ｐゴシック" charset="0"/>
              </a:rPr>
              <a:t>.)</a:t>
            </a:r>
          </a:p>
        </p:txBody>
      </p:sp>
      <p:sp>
        <p:nvSpPr>
          <p:cNvPr id="12" name="Rectangle 11"/>
          <p:cNvSpPr>
            <a:spLocks noChangeArrowheads="1"/>
          </p:cNvSpPr>
          <p:nvPr/>
        </p:nvSpPr>
        <p:spPr bwMode="auto">
          <a:xfrm>
            <a:off x="1066800" y="3200400"/>
            <a:ext cx="2438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Parameter estimate (ML, BL)</a:t>
            </a:r>
          </a:p>
        </p:txBody>
      </p:sp>
      <p:sp>
        <p:nvSpPr>
          <p:cNvPr id="13" name="Rectangle 12"/>
          <p:cNvSpPr>
            <a:spLocks noChangeArrowheads="1"/>
          </p:cNvSpPr>
          <p:nvPr/>
        </p:nvSpPr>
        <p:spPr bwMode="auto">
          <a:xfrm>
            <a:off x="1066800" y="3581400"/>
            <a:ext cx="2438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a:latin typeface="Tahoma" charset="0"/>
                <a:ea typeface="ＭＳ Ｐゴシック" charset="0"/>
              </a:rPr>
              <a:t>Non-Parametric learning (kNN)</a:t>
            </a:r>
          </a:p>
        </p:txBody>
      </p:sp>
      <p:sp>
        <p:nvSpPr>
          <p:cNvPr id="14" name="Rectangle 13"/>
          <p:cNvSpPr>
            <a:spLocks noChangeArrowheads="1"/>
          </p:cNvSpPr>
          <p:nvPr/>
        </p:nvSpPr>
        <p:spPr bwMode="auto">
          <a:xfrm>
            <a:off x="1066800" y="3962400"/>
            <a:ext cx="2438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LDF (Perceptron) </a:t>
            </a:r>
          </a:p>
        </p:txBody>
      </p:sp>
      <p:sp>
        <p:nvSpPr>
          <p:cNvPr id="15" name="Rectangle 14"/>
          <p:cNvSpPr>
            <a:spLocks noChangeArrowheads="1"/>
          </p:cNvSpPr>
          <p:nvPr/>
        </p:nvSpPr>
        <p:spPr bwMode="auto">
          <a:xfrm>
            <a:off x="4038600" y="3200400"/>
            <a:ext cx="2133600" cy="304800"/>
          </a:xfrm>
          <a:prstGeom prst="rect">
            <a:avLst/>
          </a:prstGeom>
          <a:solidFill>
            <a:srgbClr val="FFC000"/>
          </a:solidFill>
          <a:ln w="9525">
            <a:solidFill>
              <a:schemeClr val="tx1"/>
            </a:solidFill>
            <a:miter lim="800000"/>
            <a:headEnd/>
            <a:tailEnd/>
          </a:ln>
          <a:effectLst/>
          <a:extLst/>
        </p:spPr>
        <p:txBody>
          <a:bodyPr wrap="none" anchor="ctr"/>
          <a:lstStyle/>
          <a:p>
            <a:pPr algn="ctr">
              <a:defRPr/>
            </a:pPr>
            <a:r>
              <a:rPr lang="en-US" altLang="zh-CN" sz="1400" dirty="0" smtClean="0">
                <a:latin typeface="Tahoma" charset="0"/>
                <a:ea typeface="ＭＳ Ｐゴシック" charset="0"/>
              </a:rPr>
              <a:t>K</a:t>
            </a:r>
            <a:r>
              <a:rPr lang="en-US" sz="1400" dirty="0" smtClean="0">
                <a:latin typeface="Tahoma" charset="0"/>
                <a:ea typeface="ＭＳ Ｐゴシック" charset="0"/>
              </a:rPr>
              <a:t>-means</a:t>
            </a:r>
            <a:endParaRPr lang="en-US" sz="1400" dirty="0">
              <a:latin typeface="Tahoma" charset="0"/>
              <a:ea typeface="ＭＳ Ｐゴシック" charset="0"/>
            </a:endParaRPr>
          </a:p>
        </p:txBody>
      </p:sp>
      <p:sp>
        <p:nvSpPr>
          <p:cNvPr id="16" name="Rectangle 15"/>
          <p:cNvSpPr>
            <a:spLocks noChangeArrowheads="1"/>
          </p:cNvSpPr>
          <p:nvPr/>
        </p:nvSpPr>
        <p:spPr bwMode="auto">
          <a:xfrm>
            <a:off x="4038600" y="3581400"/>
            <a:ext cx="21336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Winner-take-all</a:t>
            </a:r>
          </a:p>
        </p:txBody>
      </p:sp>
      <p:sp>
        <p:nvSpPr>
          <p:cNvPr id="17" name="Rectangle 16"/>
          <p:cNvSpPr>
            <a:spLocks noChangeArrowheads="1"/>
          </p:cNvSpPr>
          <p:nvPr/>
        </p:nvSpPr>
        <p:spPr bwMode="auto">
          <a:xfrm>
            <a:off x="4038600" y="3962400"/>
            <a:ext cx="21336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err="1">
                <a:latin typeface="Tahoma" charset="0"/>
                <a:ea typeface="ＭＳ Ｐゴシック" charset="0"/>
              </a:rPr>
              <a:t>Kohonen</a:t>
            </a:r>
            <a:r>
              <a:rPr lang="en-US" sz="1400" dirty="0">
                <a:latin typeface="Tahoma" charset="0"/>
                <a:ea typeface="ＭＳ Ｐゴシック" charset="0"/>
              </a:rPr>
              <a:t> maps</a:t>
            </a:r>
          </a:p>
        </p:txBody>
      </p:sp>
      <p:sp>
        <p:nvSpPr>
          <p:cNvPr id="18" name="Rectangle 17"/>
          <p:cNvSpPr>
            <a:spLocks noChangeArrowheads="1"/>
          </p:cNvSpPr>
          <p:nvPr/>
        </p:nvSpPr>
        <p:spPr bwMode="auto">
          <a:xfrm>
            <a:off x="228600" y="5695950"/>
            <a:ext cx="8763000" cy="1066800"/>
          </a:xfrm>
          <a:prstGeom prst="rect">
            <a:avLst/>
          </a:prstGeom>
          <a:solidFill>
            <a:schemeClr val="folHlink"/>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19" name="Rectangle 18"/>
          <p:cNvSpPr>
            <a:spLocks noChangeArrowheads="1"/>
          </p:cNvSpPr>
          <p:nvPr/>
        </p:nvSpPr>
        <p:spPr bwMode="auto">
          <a:xfrm>
            <a:off x="685800" y="5848350"/>
            <a:ext cx="13716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Dimensionality </a:t>
            </a:r>
          </a:p>
          <a:p>
            <a:pPr>
              <a:defRPr/>
            </a:pPr>
            <a:r>
              <a:rPr lang="en-US" sz="1400" dirty="0">
                <a:latin typeface="Tahoma" charset="0"/>
                <a:ea typeface="ＭＳ Ｐゴシック" charset="0"/>
              </a:rPr>
              <a:t>Reduction</a:t>
            </a:r>
          </a:p>
          <a:p>
            <a:pPr>
              <a:defRPr/>
            </a:pPr>
            <a:r>
              <a:rPr lang="en-US" sz="1400" dirty="0">
                <a:latin typeface="Tahoma" charset="0"/>
                <a:ea typeface="ＭＳ Ｐゴシック" charset="0"/>
              </a:rPr>
              <a:t>    FLD, PCA</a:t>
            </a:r>
          </a:p>
        </p:txBody>
      </p:sp>
      <p:sp>
        <p:nvSpPr>
          <p:cNvPr id="20" name="Rectangle 19"/>
          <p:cNvSpPr>
            <a:spLocks noChangeArrowheads="1"/>
          </p:cNvSpPr>
          <p:nvPr/>
        </p:nvSpPr>
        <p:spPr bwMode="auto">
          <a:xfrm>
            <a:off x="2362200" y="5848350"/>
            <a:ext cx="20574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Performance Evaluation</a:t>
            </a:r>
          </a:p>
          <a:p>
            <a:pPr>
              <a:defRPr/>
            </a:pPr>
            <a:r>
              <a:rPr lang="en-US" sz="1400" dirty="0">
                <a:latin typeface="Tahoma" charset="0"/>
                <a:ea typeface="ＭＳ Ｐゴシック" charset="0"/>
              </a:rPr>
              <a:t>    ROC curve (</a:t>
            </a:r>
            <a:r>
              <a:rPr lang="en-US" sz="800" dirty="0">
                <a:latin typeface="Tahoma" charset="0"/>
                <a:ea typeface="ＭＳ Ｐゴシック" charset="0"/>
              </a:rPr>
              <a:t>TP, TN, FN, FP</a:t>
            </a:r>
            <a:r>
              <a:rPr lang="en-US" sz="1400" dirty="0">
                <a:latin typeface="Tahoma" charset="0"/>
                <a:ea typeface="ＭＳ Ｐゴシック" charset="0"/>
              </a:rPr>
              <a:t>)</a:t>
            </a:r>
          </a:p>
          <a:p>
            <a:pPr>
              <a:defRPr/>
            </a:pPr>
            <a:r>
              <a:rPr lang="en-US" sz="1400" dirty="0">
                <a:latin typeface="Tahoma" charset="0"/>
                <a:ea typeface="ＭＳ Ｐゴシック" charset="0"/>
              </a:rPr>
              <a:t>    cross validation</a:t>
            </a:r>
          </a:p>
        </p:txBody>
      </p:sp>
      <p:sp>
        <p:nvSpPr>
          <p:cNvPr id="21" name="Freeform 20"/>
          <p:cNvSpPr>
            <a:spLocks/>
          </p:cNvSpPr>
          <p:nvPr/>
        </p:nvSpPr>
        <p:spPr bwMode="auto">
          <a:xfrm>
            <a:off x="838200" y="2286000"/>
            <a:ext cx="228600" cy="457200"/>
          </a:xfrm>
          <a:custGeom>
            <a:avLst/>
            <a:gdLst>
              <a:gd name="T0" fmla="*/ 0 w 144"/>
              <a:gd name="T1" fmla="*/ 0 h 288"/>
              <a:gd name="T2" fmla="*/ 0 w 144"/>
              <a:gd name="T3" fmla="*/ 457200 h 288"/>
              <a:gd name="T4" fmla="*/ 228600 w 144"/>
              <a:gd name="T5" fmla="*/ 457200 h 288"/>
              <a:gd name="T6" fmla="*/ 0 60000 65536"/>
              <a:gd name="T7" fmla="*/ 0 60000 65536"/>
              <a:gd name="T8" fmla="*/ 0 60000 65536"/>
            </a:gdLst>
            <a:ahLst/>
            <a:cxnLst>
              <a:cxn ang="T6">
                <a:pos x="T0" y="T1"/>
              </a:cxn>
              <a:cxn ang="T7">
                <a:pos x="T2" y="T3"/>
              </a:cxn>
              <a:cxn ang="T8">
                <a:pos x="T4" y="T5"/>
              </a:cxn>
            </a:cxnLst>
            <a:rect l="0" t="0" r="r" b="b"/>
            <a:pathLst>
              <a:path w="144" h="288">
                <a:moveTo>
                  <a:pt x="0" y="0"/>
                </a:moveTo>
                <a:lnTo>
                  <a:pt x="0" y="288"/>
                </a:lnTo>
                <a:lnTo>
                  <a:pt x="144" y="288"/>
                </a:lnTo>
              </a:path>
            </a:pathLst>
          </a:custGeom>
          <a:noFill/>
          <a:ln w="9525" cap="flat" cmpd="sng">
            <a:solidFill>
              <a:schemeClr val="tx1"/>
            </a:solidFill>
            <a:prstDash val="solid"/>
            <a:round/>
            <a:headEnd/>
            <a:tailEnd/>
          </a:ln>
          <a:effectLst/>
        </p:spPr>
        <p:txBody>
          <a:bodyPr wrap="none"/>
          <a:lstStyle/>
          <a:p>
            <a:endParaRPr lang="zh-CN" altLang="en-US"/>
          </a:p>
        </p:txBody>
      </p:sp>
      <p:sp>
        <p:nvSpPr>
          <p:cNvPr id="22" name="Freeform 21"/>
          <p:cNvSpPr>
            <a:spLocks/>
          </p:cNvSpPr>
          <p:nvPr/>
        </p:nvSpPr>
        <p:spPr bwMode="auto">
          <a:xfrm>
            <a:off x="838200" y="2743200"/>
            <a:ext cx="228600" cy="609600"/>
          </a:xfrm>
          <a:custGeom>
            <a:avLst/>
            <a:gdLst>
              <a:gd name="T0" fmla="*/ 0 w 144"/>
              <a:gd name="T1" fmla="*/ 0 h 384"/>
              <a:gd name="T2" fmla="*/ 0 w 144"/>
              <a:gd name="T3" fmla="*/ 609600 h 384"/>
              <a:gd name="T4" fmla="*/ 228600 w 144"/>
              <a:gd name="T5" fmla="*/ 609600 h 384"/>
              <a:gd name="T6" fmla="*/ 0 60000 65536"/>
              <a:gd name="T7" fmla="*/ 0 60000 65536"/>
              <a:gd name="T8" fmla="*/ 0 60000 65536"/>
            </a:gdLst>
            <a:ahLst/>
            <a:cxnLst>
              <a:cxn ang="T6">
                <a:pos x="T0" y="T1"/>
              </a:cxn>
              <a:cxn ang="T7">
                <a:pos x="T2" y="T3"/>
              </a:cxn>
              <a:cxn ang="T8">
                <a:pos x="T4" y="T5"/>
              </a:cxn>
            </a:cxnLst>
            <a:rect l="0" t="0" r="r" b="b"/>
            <a:pathLst>
              <a:path w="144" h="384">
                <a:moveTo>
                  <a:pt x="0" y="0"/>
                </a:moveTo>
                <a:lnTo>
                  <a:pt x="0" y="384"/>
                </a:lnTo>
                <a:lnTo>
                  <a:pt x="144" y="384"/>
                </a:lnTo>
              </a:path>
            </a:pathLst>
          </a:custGeom>
          <a:noFill/>
          <a:ln w="9525" cap="flat" cmpd="sng">
            <a:solidFill>
              <a:schemeClr val="tx1"/>
            </a:solidFill>
            <a:prstDash val="solid"/>
            <a:round/>
            <a:headEnd/>
            <a:tailEnd/>
          </a:ln>
          <a:effectLst/>
        </p:spPr>
        <p:txBody>
          <a:bodyPr wrap="none"/>
          <a:lstStyle/>
          <a:p>
            <a:endParaRPr lang="zh-CN" altLang="en-US"/>
          </a:p>
        </p:txBody>
      </p:sp>
      <p:sp>
        <p:nvSpPr>
          <p:cNvPr id="23" name="Freeform 22"/>
          <p:cNvSpPr>
            <a:spLocks/>
          </p:cNvSpPr>
          <p:nvPr/>
        </p:nvSpPr>
        <p:spPr bwMode="auto">
          <a:xfrm>
            <a:off x="838200" y="3352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4" name="Freeform 23"/>
          <p:cNvSpPr>
            <a:spLocks/>
          </p:cNvSpPr>
          <p:nvPr/>
        </p:nvSpPr>
        <p:spPr bwMode="auto">
          <a:xfrm>
            <a:off x="838200" y="3733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5" name="Freeform 24"/>
          <p:cNvSpPr>
            <a:spLocks/>
          </p:cNvSpPr>
          <p:nvPr/>
        </p:nvSpPr>
        <p:spPr bwMode="auto">
          <a:xfrm>
            <a:off x="3810000" y="2286000"/>
            <a:ext cx="228600" cy="457200"/>
          </a:xfrm>
          <a:custGeom>
            <a:avLst/>
            <a:gdLst>
              <a:gd name="T0" fmla="*/ 0 w 144"/>
              <a:gd name="T1" fmla="*/ 0 h 288"/>
              <a:gd name="T2" fmla="*/ 0 w 144"/>
              <a:gd name="T3" fmla="*/ 457200 h 288"/>
              <a:gd name="T4" fmla="*/ 228600 w 144"/>
              <a:gd name="T5" fmla="*/ 457200 h 288"/>
              <a:gd name="T6" fmla="*/ 0 60000 65536"/>
              <a:gd name="T7" fmla="*/ 0 60000 65536"/>
              <a:gd name="T8" fmla="*/ 0 60000 65536"/>
            </a:gdLst>
            <a:ahLst/>
            <a:cxnLst>
              <a:cxn ang="T6">
                <a:pos x="T0" y="T1"/>
              </a:cxn>
              <a:cxn ang="T7">
                <a:pos x="T2" y="T3"/>
              </a:cxn>
              <a:cxn ang="T8">
                <a:pos x="T4" y="T5"/>
              </a:cxn>
            </a:cxnLst>
            <a:rect l="0" t="0" r="r" b="b"/>
            <a:pathLst>
              <a:path w="144" h="288">
                <a:moveTo>
                  <a:pt x="0" y="0"/>
                </a:moveTo>
                <a:lnTo>
                  <a:pt x="0" y="288"/>
                </a:lnTo>
                <a:lnTo>
                  <a:pt x="144" y="288"/>
                </a:lnTo>
              </a:path>
            </a:pathLst>
          </a:custGeom>
          <a:noFill/>
          <a:ln w="9525" cap="flat" cmpd="sng">
            <a:solidFill>
              <a:schemeClr val="tx1"/>
            </a:solidFill>
            <a:prstDash val="solid"/>
            <a:round/>
            <a:headEnd/>
            <a:tailEnd/>
          </a:ln>
          <a:effectLst/>
        </p:spPr>
        <p:txBody>
          <a:bodyPr wrap="none"/>
          <a:lstStyle/>
          <a:p>
            <a:endParaRPr lang="zh-CN" altLang="en-US"/>
          </a:p>
        </p:txBody>
      </p:sp>
      <p:sp>
        <p:nvSpPr>
          <p:cNvPr id="26" name="Freeform 25"/>
          <p:cNvSpPr>
            <a:spLocks/>
          </p:cNvSpPr>
          <p:nvPr/>
        </p:nvSpPr>
        <p:spPr bwMode="auto">
          <a:xfrm>
            <a:off x="3810000" y="2743200"/>
            <a:ext cx="228600" cy="609600"/>
          </a:xfrm>
          <a:custGeom>
            <a:avLst/>
            <a:gdLst>
              <a:gd name="T0" fmla="*/ 0 w 144"/>
              <a:gd name="T1" fmla="*/ 0 h 384"/>
              <a:gd name="T2" fmla="*/ 0 w 144"/>
              <a:gd name="T3" fmla="*/ 609600 h 384"/>
              <a:gd name="T4" fmla="*/ 228600 w 144"/>
              <a:gd name="T5" fmla="*/ 609600 h 384"/>
              <a:gd name="T6" fmla="*/ 0 60000 65536"/>
              <a:gd name="T7" fmla="*/ 0 60000 65536"/>
              <a:gd name="T8" fmla="*/ 0 60000 65536"/>
            </a:gdLst>
            <a:ahLst/>
            <a:cxnLst>
              <a:cxn ang="T6">
                <a:pos x="T0" y="T1"/>
              </a:cxn>
              <a:cxn ang="T7">
                <a:pos x="T2" y="T3"/>
              </a:cxn>
              <a:cxn ang="T8">
                <a:pos x="T4" y="T5"/>
              </a:cxn>
            </a:cxnLst>
            <a:rect l="0" t="0" r="r" b="b"/>
            <a:pathLst>
              <a:path w="144" h="384">
                <a:moveTo>
                  <a:pt x="0" y="0"/>
                </a:moveTo>
                <a:lnTo>
                  <a:pt x="0" y="384"/>
                </a:lnTo>
                <a:lnTo>
                  <a:pt x="144" y="384"/>
                </a:lnTo>
              </a:path>
            </a:pathLst>
          </a:custGeom>
          <a:noFill/>
          <a:ln w="9525" cap="flat" cmpd="sng">
            <a:solidFill>
              <a:schemeClr val="tx1"/>
            </a:solidFill>
            <a:prstDash val="solid"/>
            <a:round/>
            <a:headEnd/>
            <a:tailEnd/>
          </a:ln>
          <a:effectLst/>
        </p:spPr>
        <p:txBody>
          <a:bodyPr wrap="none"/>
          <a:lstStyle/>
          <a:p>
            <a:endParaRPr lang="zh-CN" altLang="en-US"/>
          </a:p>
        </p:txBody>
      </p:sp>
      <p:sp>
        <p:nvSpPr>
          <p:cNvPr id="27" name="Freeform 26"/>
          <p:cNvSpPr>
            <a:spLocks/>
          </p:cNvSpPr>
          <p:nvPr/>
        </p:nvSpPr>
        <p:spPr bwMode="auto">
          <a:xfrm>
            <a:off x="3810000" y="3352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8" name="Freeform 27"/>
          <p:cNvSpPr>
            <a:spLocks/>
          </p:cNvSpPr>
          <p:nvPr/>
        </p:nvSpPr>
        <p:spPr bwMode="auto">
          <a:xfrm>
            <a:off x="3810000" y="3733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29" name="Line 28"/>
          <p:cNvSpPr>
            <a:spLocks noChangeShapeType="1"/>
          </p:cNvSpPr>
          <p:nvPr/>
        </p:nvSpPr>
        <p:spPr bwMode="auto">
          <a:xfrm>
            <a:off x="1905000" y="1676400"/>
            <a:ext cx="1588" cy="3048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latin typeface="Tahoma" charset="0"/>
              <a:ea typeface="ＭＳ Ｐゴシック" charset="0"/>
            </a:endParaRPr>
          </a:p>
        </p:txBody>
      </p:sp>
      <p:sp>
        <p:nvSpPr>
          <p:cNvPr id="30" name="Freeform 29"/>
          <p:cNvSpPr>
            <a:spLocks/>
          </p:cNvSpPr>
          <p:nvPr/>
        </p:nvSpPr>
        <p:spPr bwMode="auto">
          <a:xfrm>
            <a:off x="1905000" y="1828800"/>
            <a:ext cx="3048000" cy="152400"/>
          </a:xfrm>
          <a:custGeom>
            <a:avLst/>
            <a:gdLst>
              <a:gd name="T0" fmla="*/ 0 w 2496"/>
              <a:gd name="T1" fmla="*/ 0 h 96"/>
              <a:gd name="T2" fmla="*/ 3048000 w 2496"/>
              <a:gd name="T3" fmla="*/ 0 h 96"/>
              <a:gd name="T4" fmla="*/ 3048000 w 2496"/>
              <a:gd name="T5" fmla="*/ 152400 h 96"/>
              <a:gd name="T6" fmla="*/ 0 60000 65536"/>
              <a:gd name="T7" fmla="*/ 0 60000 65536"/>
              <a:gd name="T8" fmla="*/ 0 60000 65536"/>
            </a:gdLst>
            <a:ahLst/>
            <a:cxnLst>
              <a:cxn ang="T6">
                <a:pos x="T0" y="T1"/>
              </a:cxn>
              <a:cxn ang="T7">
                <a:pos x="T2" y="T3"/>
              </a:cxn>
              <a:cxn ang="T8">
                <a:pos x="T4" y="T5"/>
              </a:cxn>
            </a:cxnLst>
            <a:rect l="0" t="0" r="r" b="b"/>
            <a:pathLst>
              <a:path w="2496" h="96">
                <a:moveTo>
                  <a:pt x="0" y="0"/>
                </a:moveTo>
                <a:lnTo>
                  <a:pt x="2496" y="0"/>
                </a:lnTo>
                <a:lnTo>
                  <a:pt x="2496" y="96"/>
                </a:lnTo>
              </a:path>
            </a:pathLst>
          </a:custGeom>
          <a:noFill/>
          <a:ln w="9525" cap="flat" cmpd="sng">
            <a:solidFill>
              <a:schemeClr val="tx1"/>
            </a:solidFill>
            <a:prstDash val="solid"/>
            <a:round/>
            <a:headEnd/>
            <a:tailEnd/>
          </a:ln>
          <a:effectLst/>
        </p:spPr>
        <p:txBody>
          <a:bodyPr wrap="none"/>
          <a:lstStyle/>
          <a:p>
            <a:endParaRPr lang="zh-CN" altLang="en-US"/>
          </a:p>
        </p:txBody>
      </p:sp>
      <p:sp>
        <p:nvSpPr>
          <p:cNvPr id="31" name="Freeform 30"/>
          <p:cNvSpPr>
            <a:spLocks/>
          </p:cNvSpPr>
          <p:nvPr/>
        </p:nvSpPr>
        <p:spPr bwMode="auto">
          <a:xfrm>
            <a:off x="2286000" y="1143000"/>
            <a:ext cx="1905000" cy="228600"/>
          </a:xfrm>
          <a:custGeom>
            <a:avLst/>
            <a:gdLst>
              <a:gd name="T0" fmla="*/ 1905000 w 1200"/>
              <a:gd name="T1" fmla="*/ 0 h 144"/>
              <a:gd name="T2" fmla="*/ 1905000 w 1200"/>
              <a:gd name="T3" fmla="*/ 76200 h 144"/>
              <a:gd name="T4" fmla="*/ 0 w 1200"/>
              <a:gd name="T5" fmla="*/ 76200 h 144"/>
              <a:gd name="T6" fmla="*/ 0 w 1200"/>
              <a:gd name="T7" fmla="*/ 228600 h 1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0" h="144">
                <a:moveTo>
                  <a:pt x="1200" y="0"/>
                </a:moveTo>
                <a:lnTo>
                  <a:pt x="1200" y="48"/>
                </a:lnTo>
                <a:lnTo>
                  <a:pt x="0" y="48"/>
                </a:lnTo>
                <a:lnTo>
                  <a:pt x="0" y="144"/>
                </a:lnTo>
              </a:path>
            </a:pathLst>
          </a:custGeom>
          <a:noFill/>
          <a:ln w="9525" cap="flat" cmpd="sng">
            <a:solidFill>
              <a:schemeClr val="tx1"/>
            </a:solidFill>
            <a:prstDash val="solid"/>
            <a:round/>
            <a:headEnd/>
            <a:tailEnd/>
          </a:ln>
          <a:effectLst/>
        </p:spPr>
        <p:txBody>
          <a:bodyPr wrap="none"/>
          <a:lstStyle/>
          <a:p>
            <a:endParaRPr lang="zh-CN" altLang="en-US"/>
          </a:p>
        </p:txBody>
      </p:sp>
      <p:sp>
        <p:nvSpPr>
          <p:cNvPr id="32" name="Freeform 31"/>
          <p:cNvSpPr>
            <a:spLocks/>
          </p:cNvSpPr>
          <p:nvPr/>
        </p:nvSpPr>
        <p:spPr bwMode="auto">
          <a:xfrm>
            <a:off x="4191000" y="1219200"/>
            <a:ext cx="1905000" cy="152400"/>
          </a:xfrm>
          <a:custGeom>
            <a:avLst/>
            <a:gdLst>
              <a:gd name="T0" fmla="*/ 0 w 1200"/>
              <a:gd name="T1" fmla="*/ 0 h 96"/>
              <a:gd name="T2" fmla="*/ 1905000 w 1200"/>
              <a:gd name="T3" fmla="*/ 0 h 96"/>
              <a:gd name="T4" fmla="*/ 1905000 w 1200"/>
              <a:gd name="T5" fmla="*/ 152400 h 96"/>
              <a:gd name="T6" fmla="*/ 0 60000 65536"/>
              <a:gd name="T7" fmla="*/ 0 60000 65536"/>
              <a:gd name="T8" fmla="*/ 0 60000 65536"/>
            </a:gdLst>
            <a:ahLst/>
            <a:cxnLst>
              <a:cxn ang="T6">
                <a:pos x="T0" y="T1"/>
              </a:cxn>
              <a:cxn ang="T7">
                <a:pos x="T2" y="T3"/>
              </a:cxn>
              <a:cxn ang="T8">
                <a:pos x="T4" y="T5"/>
              </a:cxn>
            </a:cxnLst>
            <a:rect l="0" t="0" r="r" b="b"/>
            <a:pathLst>
              <a:path w="1200" h="96">
                <a:moveTo>
                  <a:pt x="0" y="0"/>
                </a:moveTo>
                <a:lnTo>
                  <a:pt x="1200" y="0"/>
                </a:lnTo>
                <a:lnTo>
                  <a:pt x="1200" y="96"/>
                </a:lnTo>
              </a:path>
            </a:pathLst>
          </a:custGeom>
          <a:noFill/>
          <a:ln w="9525" cap="flat" cmpd="sng">
            <a:solidFill>
              <a:schemeClr val="tx1"/>
            </a:solidFill>
            <a:prstDash val="solid"/>
            <a:round/>
            <a:headEnd/>
            <a:tailEnd/>
          </a:ln>
          <a:effectLst/>
        </p:spPr>
        <p:txBody>
          <a:bodyPr wrap="none"/>
          <a:lstStyle/>
          <a:p>
            <a:endParaRPr lang="zh-CN" altLang="en-US"/>
          </a:p>
        </p:txBody>
      </p:sp>
      <p:sp>
        <p:nvSpPr>
          <p:cNvPr id="33" name="AutoShape 32"/>
          <p:cNvSpPr>
            <a:spLocks noChangeArrowheads="1"/>
          </p:cNvSpPr>
          <p:nvPr/>
        </p:nvSpPr>
        <p:spPr bwMode="auto">
          <a:xfrm>
            <a:off x="4267200" y="5410200"/>
            <a:ext cx="304800" cy="304800"/>
          </a:xfrm>
          <a:prstGeom prst="upArrow">
            <a:avLst>
              <a:gd name="adj1" fmla="val 50000"/>
              <a:gd name="adj2" fmla="val 31250"/>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zh-CN"/>
          </a:p>
        </p:txBody>
      </p:sp>
      <p:sp>
        <p:nvSpPr>
          <p:cNvPr id="34" name="Rectangle 34"/>
          <p:cNvSpPr>
            <a:spLocks noChangeArrowheads="1"/>
          </p:cNvSpPr>
          <p:nvPr/>
        </p:nvSpPr>
        <p:spPr bwMode="auto">
          <a:xfrm>
            <a:off x="6934200" y="5848350"/>
            <a:ext cx="1524000" cy="76200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Classifier Fusion</a:t>
            </a:r>
          </a:p>
          <a:p>
            <a:pPr>
              <a:defRPr/>
            </a:pPr>
            <a:r>
              <a:rPr lang="en-US" sz="1400" dirty="0">
                <a:latin typeface="Tahoma" charset="0"/>
                <a:ea typeface="ＭＳ Ｐゴシック" charset="0"/>
              </a:rPr>
              <a:t>    majority voting</a:t>
            </a:r>
          </a:p>
          <a:p>
            <a:pPr>
              <a:defRPr/>
            </a:pPr>
            <a:r>
              <a:rPr lang="en-US" sz="1400" dirty="0">
                <a:latin typeface="Tahoma" charset="0"/>
                <a:ea typeface="ＭＳ Ｐゴシック" charset="0"/>
              </a:rPr>
              <a:t>    NB, BKS</a:t>
            </a:r>
          </a:p>
        </p:txBody>
      </p:sp>
      <p:sp>
        <p:nvSpPr>
          <p:cNvPr id="35" name="Rectangle 35"/>
          <p:cNvSpPr>
            <a:spLocks noChangeArrowheads="1"/>
          </p:cNvSpPr>
          <p:nvPr/>
        </p:nvSpPr>
        <p:spPr bwMode="auto">
          <a:xfrm>
            <a:off x="4724400" y="5848350"/>
            <a:ext cx="1905000" cy="781050"/>
          </a:xfrm>
          <a:prstGeom prst="rect">
            <a:avLst/>
          </a:prstGeom>
          <a:solidFill>
            <a:srgbClr val="CCFFCC"/>
          </a:solidFill>
          <a:ln w="9525">
            <a:solidFill>
              <a:schemeClr val="tx1"/>
            </a:solidFill>
            <a:miter lim="800000"/>
            <a:headEnd/>
            <a:tailEnd/>
          </a:ln>
          <a:effectLst/>
          <a:extLst/>
        </p:spPr>
        <p:txBody>
          <a:bodyPr wrap="none" anchor="ctr"/>
          <a:lstStyle/>
          <a:p>
            <a:pPr>
              <a:defRPr/>
            </a:pPr>
            <a:r>
              <a:rPr lang="en-US" sz="1400" dirty="0">
                <a:latin typeface="Tahoma" charset="0"/>
                <a:ea typeface="ＭＳ Ｐゴシック" charset="0"/>
              </a:rPr>
              <a:t>Stochastic Methods</a:t>
            </a:r>
          </a:p>
          <a:p>
            <a:pPr>
              <a:defRPr/>
            </a:pPr>
            <a:r>
              <a:rPr lang="en-US" sz="1400" dirty="0">
                <a:latin typeface="Tahoma" charset="0"/>
                <a:ea typeface="ＭＳ Ｐゴシック" charset="0"/>
              </a:rPr>
              <a:t>    local opt (GD)</a:t>
            </a:r>
          </a:p>
          <a:p>
            <a:pPr>
              <a:defRPr/>
            </a:pPr>
            <a:r>
              <a:rPr lang="en-US" sz="1400" dirty="0">
                <a:latin typeface="Tahoma" charset="0"/>
                <a:ea typeface="ＭＳ Ｐゴシック" charset="0"/>
              </a:rPr>
              <a:t>    global opt (SA, GA)</a:t>
            </a:r>
          </a:p>
        </p:txBody>
      </p:sp>
      <p:sp>
        <p:nvSpPr>
          <p:cNvPr id="36" name="Rectangle 36"/>
          <p:cNvSpPr>
            <a:spLocks noChangeArrowheads="1"/>
          </p:cNvSpPr>
          <p:nvPr/>
        </p:nvSpPr>
        <p:spPr bwMode="auto">
          <a:xfrm>
            <a:off x="6705600" y="1981200"/>
            <a:ext cx="1676400" cy="304800"/>
          </a:xfrm>
          <a:prstGeom prst="rect">
            <a:avLst/>
          </a:prstGeom>
          <a:solidFill>
            <a:srgbClr val="CCFFCC"/>
          </a:solidFill>
          <a:ln w="9525">
            <a:solidFill>
              <a:schemeClr val="tx1"/>
            </a:solidFill>
            <a:miter lim="800000"/>
            <a:headEnd/>
            <a:tailEnd/>
          </a:ln>
          <a:effectLst/>
          <a:extLst/>
        </p:spPr>
        <p:txBody>
          <a:bodyPr wrap="none" anchor="ctr"/>
          <a:lstStyle/>
          <a:p>
            <a:pPr algn="ctr">
              <a:defRPr/>
            </a:pPr>
            <a:r>
              <a:rPr lang="en-US" sz="1400" dirty="0">
                <a:latin typeface="Tahoma" charset="0"/>
                <a:ea typeface="ＭＳ Ｐゴシック" charset="0"/>
              </a:rPr>
              <a:t>Decision-tree</a:t>
            </a:r>
          </a:p>
        </p:txBody>
      </p:sp>
      <p:sp>
        <p:nvSpPr>
          <p:cNvPr id="37" name="Rectangle 37"/>
          <p:cNvSpPr>
            <a:spLocks noChangeArrowheads="1"/>
          </p:cNvSpPr>
          <p:nvPr/>
        </p:nvSpPr>
        <p:spPr bwMode="auto">
          <a:xfrm>
            <a:off x="6705600" y="2362200"/>
            <a:ext cx="1676400" cy="304800"/>
          </a:xfrm>
          <a:prstGeom prst="rect">
            <a:avLst/>
          </a:prstGeom>
          <a:solidFill>
            <a:srgbClr val="FFC000"/>
          </a:solidFill>
          <a:ln w="9525">
            <a:solidFill>
              <a:schemeClr val="tx1"/>
            </a:solidFill>
            <a:miter lim="800000"/>
            <a:headEnd/>
            <a:tailEnd/>
          </a:ln>
          <a:effectLst/>
          <a:extLst/>
        </p:spPr>
        <p:txBody>
          <a:bodyPr wrap="none" anchor="ctr"/>
          <a:lstStyle/>
          <a:p>
            <a:pPr algn="ctr">
              <a:defRPr/>
            </a:pPr>
            <a:r>
              <a:rPr lang="en-US" sz="1400">
                <a:latin typeface="Tahoma" charset="0"/>
                <a:ea typeface="ＭＳ Ｐゴシック" charset="0"/>
              </a:rPr>
              <a:t>Syntactic approach</a:t>
            </a:r>
          </a:p>
        </p:txBody>
      </p:sp>
      <p:sp>
        <p:nvSpPr>
          <p:cNvPr id="38" name="Line 38"/>
          <p:cNvSpPr>
            <a:spLocks noChangeShapeType="1"/>
          </p:cNvSpPr>
          <p:nvPr/>
        </p:nvSpPr>
        <p:spPr bwMode="auto">
          <a:xfrm>
            <a:off x="6400800" y="1676400"/>
            <a:ext cx="0" cy="914400"/>
          </a:xfrm>
          <a:prstGeom prst="line">
            <a:avLst/>
          </a:prstGeom>
          <a:noFill/>
          <a:ln w="9525">
            <a:solidFill>
              <a:schemeClr val="tx1"/>
            </a:solidFill>
            <a:round/>
            <a:headEnd/>
            <a:tailEnd/>
          </a:ln>
          <a:effectLst/>
        </p:spPr>
        <p:txBody>
          <a:bodyPr wrap="none" anchor="ctr"/>
          <a:lstStyle/>
          <a:p>
            <a:endParaRPr lang="zh-CN" altLang="en-US"/>
          </a:p>
        </p:txBody>
      </p:sp>
      <p:sp>
        <p:nvSpPr>
          <p:cNvPr id="39" name="Line 39"/>
          <p:cNvSpPr>
            <a:spLocks noChangeShapeType="1"/>
          </p:cNvSpPr>
          <p:nvPr/>
        </p:nvSpPr>
        <p:spPr bwMode="auto">
          <a:xfrm>
            <a:off x="6400800" y="2133600"/>
            <a:ext cx="304800" cy="0"/>
          </a:xfrm>
          <a:prstGeom prst="line">
            <a:avLst/>
          </a:prstGeom>
          <a:noFill/>
          <a:ln w="9525">
            <a:solidFill>
              <a:schemeClr val="tx1"/>
            </a:solidFill>
            <a:round/>
            <a:headEnd/>
            <a:tailEnd/>
          </a:ln>
          <a:effectLst/>
        </p:spPr>
        <p:txBody>
          <a:bodyPr wrap="none" anchor="ctr"/>
          <a:lstStyle/>
          <a:p>
            <a:endParaRPr lang="zh-CN" altLang="en-US"/>
          </a:p>
        </p:txBody>
      </p:sp>
      <p:sp>
        <p:nvSpPr>
          <p:cNvPr id="40" name="Line 40"/>
          <p:cNvSpPr>
            <a:spLocks noChangeShapeType="1"/>
          </p:cNvSpPr>
          <p:nvPr/>
        </p:nvSpPr>
        <p:spPr bwMode="auto">
          <a:xfrm>
            <a:off x="6400800" y="2590800"/>
            <a:ext cx="304800" cy="0"/>
          </a:xfrm>
          <a:prstGeom prst="line">
            <a:avLst/>
          </a:prstGeom>
          <a:noFill/>
          <a:ln w="9525">
            <a:solidFill>
              <a:schemeClr val="tx1"/>
            </a:solidFill>
            <a:round/>
            <a:headEnd/>
            <a:tailEnd/>
          </a:ln>
          <a:effectLst/>
        </p:spPr>
        <p:txBody>
          <a:bodyPr wrap="none" anchor="ctr"/>
          <a:lstStyle/>
          <a:p>
            <a:endParaRPr lang="zh-CN" altLang="en-US"/>
          </a:p>
        </p:txBody>
      </p:sp>
      <p:sp>
        <p:nvSpPr>
          <p:cNvPr id="41" name="Rectangle 13"/>
          <p:cNvSpPr>
            <a:spLocks noChangeArrowheads="1"/>
          </p:cNvSpPr>
          <p:nvPr/>
        </p:nvSpPr>
        <p:spPr bwMode="auto">
          <a:xfrm>
            <a:off x="1066800" y="4343400"/>
            <a:ext cx="2438400" cy="304800"/>
          </a:xfrm>
          <a:prstGeom prst="rect">
            <a:avLst/>
          </a:prstGeom>
          <a:solidFill>
            <a:srgbClr val="CCFFCC"/>
          </a:solidFill>
          <a:ln w="9525">
            <a:solidFill>
              <a:schemeClr val="tx1"/>
            </a:solidFill>
            <a:miter lim="800000"/>
            <a:headEnd/>
            <a:tailEnd/>
          </a:ln>
        </p:spPr>
        <p:txBody>
          <a:bodyPr wrap="none" anchor="ctr"/>
          <a:lstStyle/>
          <a:p>
            <a:pPr algn="ctr"/>
            <a:r>
              <a:rPr lang="en-US" altLang="zh-CN" sz="1400"/>
              <a:t>NN (BP, Hopfield, DL)</a:t>
            </a:r>
          </a:p>
        </p:txBody>
      </p:sp>
      <p:sp>
        <p:nvSpPr>
          <p:cNvPr id="42" name="Freeform 23"/>
          <p:cNvSpPr>
            <a:spLocks/>
          </p:cNvSpPr>
          <p:nvPr/>
        </p:nvSpPr>
        <p:spPr bwMode="auto">
          <a:xfrm>
            <a:off x="838200" y="4114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
        <p:nvSpPr>
          <p:cNvPr id="43" name="Rectangle 13"/>
          <p:cNvSpPr>
            <a:spLocks noChangeArrowheads="1"/>
          </p:cNvSpPr>
          <p:nvPr/>
        </p:nvSpPr>
        <p:spPr bwMode="auto">
          <a:xfrm>
            <a:off x="1066800" y="4724400"/>
            <a:ext cx="2438400" cy="304800"/>
          </a:xfrm>
          <a:prstGeom prst="rect">
            <a:avLst/>
          </a:prstGeom>
          <a:solidFill>
            <a:srgbClr val="FFC000"/>
          </a:solidFill>
          <a:ln w="9525">
            <a:solidFill>
              <a:schemeClr val="tx1"/>
            </a:solidFill>
            <a:miter lim="800000"/>
            <a:headEnd/>
            <a:tailEnd/>
          </a:ln>
        </p:spPr>
        <p:txBody>
          <a:bodyPr wrap="none" anchor="ctr"/>
          <a:lstStyle/>
          <a:p>
            <a:pPr algn="ctr"/>
            <a:r>
              <a:rPr lang="en-US" altLang="zh-CN" sz="1400"/>
              <a:t>Support Vector Machine</a:t>
            </a:r>
          </a:p>
        </p:txBody>
      </p:sp>
      <p:sp>
        <p:nvSpPr>
          <p:cNvPr id="44" name="Freeform 23"/>
          <p:cNvSpPr>
            <a:spLocks/>
          </p:cNvSpPr>
          <p:nvPr/>
        </p:nvSpPr>
        <p:spPr bwMode="auto">
          <a:xfrm>
            <a:off x="838200" y="4495800"/>
            <a:ext cx="228600" cy="381000"/>
          </a:xfrm>
          <a:custGeom>
            <a:avLst/>
            <a:gdLst>
              <a:gd name="T0" fmla="*/ 0 w 144"/>
              <a:gd name="T1" fmla="*/ 0 h 240"/>
              <a:gd name="T2" fmla="*/ 0 w 144"/>
              <a:gd name="T3" fmla="*/ 240 h 240"/>
              <a:gd name="T4" fmla="*/ 144 w 144"/>
              <a:gd name="T5" fmla="*/ 240 h 240"/>
            </a:gdLst>
            <a:ahLst/>
            <a:cxnLst>
              <a:cxn ang="0">
                <a:pos x="T0" y="T1"/>
              </a:cxn>
              <a:cxn ang="0">
                <a:pos x="T2" y="T3"/>
              </a:cxn>
              <a:cxn ang="0">
                <a:pos x="T4" y="T5"/>
              </a:cxn>
            </a:cxnLst>
            <a:rect l="0" t="0" r="r" b="b"/>
            <a:pathLst>
              <a:path w="144" h="240">
                <a:moveTo>
                  <a:pt x="0" y="0"/>
                </a:moveTo>
                <a:lnTo>
                  <a:pt x="0" y="240"/>
                </a:lnTo>
                <a:lnTo>
                  <a:pt x="144" y="240"/>
                </a:lnTo>
              </a:path>
            </a:pathLst>
          </a:custGeom>
          <a:solidFill>
            <a:srgbClr val="CCFFCC"/>
          </a:solidFill>
          <a:ln w="9525" cap="flat" cmpd="sng">
            <a:solidFill>
              <a:schemeClr val="tx1"/>
            </a:solidFill>
            <a:prstDash val="solid"/>
            <a:round/>
            <a:headEnd/>
            <a:tailEnd/>
          </a:ln>
          <a:effectLst/>
          <a:extLst/>
        </p:spPr>
        <p:txBody>
          <a:bodyPr wrap="none"/>
          <a:lstStyle/>
          <a:p>
            <a:pPr>
              <a:defRPr/>
            </a:pPr>
            <a:endParaRPr lang="en-US">
              <a:latin typeface="Tahoma" charset="0"/>
              <a:ea typeface="ＭＳ Ｐゴシック"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应用三：</a:t>
            </a:r>
            <a:r>
              <a:rPr lang="en-US" altLang="zh-CN" dirty="0" smtClean="0"/>
              <a:t>FSM</a:t>
            </a:r>
            <a:r>
              <a:rPr lang="zh-CN" altLang="en-US" dirty="0" smtClean="0"/>
              <a:t>建模</a:t>
            </a:r>
            <a:endParaRPr lang="zh-CN" altLang="en-US" dirty="0"/>
          </a:p>
        </p:txBody>
      </p:sp>
      <p:sp>
        <p:nvSpPr>
          <p:cNvPr id="3" name="内容占位符 2"/>
          <p:cNvSpPr>
            <a:spLocks noGrp="1"/>
          </p:cNvSpPr>
          <p:nvPr>
            <p:ph idx="1"/>
          </p:nvPr>
        </p:nvSpPr>
        <p:spPr/>
        <p:txBody>
          <a:bodyPr>
            <a:normAutofit/>
          </a:bodyPr>
          <a:lstStyle/>
          <a:p>
            <a:pPr algn="just"/>
            <a:r>
              <a:rPr lang="en-US" altLang="en-US" sz="2400" dirty="0" smtClean="0"/>
              <a:t>有限状态自动机</a:t>
            </a:r>
            <a:r>
              <a:rPr lang="zh-CN" altLang="en-US" sz="2400" dirty="0" smtClean="0"/>
              <a:t>（</a:t>
            </a:r>
            <a:r>
              <a:rPr lang="en-US" altLang="en-US" sz="2400" dirty="0" smtClean="0"/>
              <a:t>FSM "finite state machine" </a:t>
            </a:r>
            <a:r>
              <a:rPr lang="zh-CN" altLang="en-US" sz="2400" dirty="0" smtClean="0"/>
              <a:t>或者</a:t>
            </a:r>
            <a:r>
              <a:rPr lang="en-US" altLang="en-US" sz="2400" dirty="0" smtClean="0"/>
              <a:t>FSA "finite state automaton" </a:t>
            </a:r>
            <a:r>
              <a:rPr lang="zh-CN" altLang="en-US" sz="2400" dirty="0" smtClean="0"/>
              <a:t>）是为研究有限内存的计算过程和某些语言类而抽象出的一种计算模型。有限状态自动机拥有有限数量的状态，每个状态可以迁移到零个或多个状态，输入字串决定执行哪个状态的迁移。</a:t>
            </a:r>
            <a:endParaRPr lang="en-US" altLang="zh-CN" sz="2400" dirty="0" smtClean="0"/>
          </a:p>
          <a:p>
            <a:pPr algn="just"/>
            <a:r>
              <a:rPr lang="zh-CN" altLang="en-US" sz="2400" dirty="0" smtClean="0"/>
              <a:t>有限状态自动机可以表示为一个有向图。有限状态自动机可以分为：</a:t>
            </a:r>
          </a:p>
          <a:p>
            <a:pPr lvl="1" algn="just"/>
            <a:r>
              <a:rPr lang="zh-CN" altLang="en-US" dirty="0" smtClean="0">
                <a:latin typeface="Times New Roman" pitchFamily="18" charset="0"/>
                <a:ea typeface="宋体" charset="-122"/>
              </a:rPr>
              <a:t>确定的有限状态自动机</a:t>
            </a:r>
            <a:r>
              <a:rPr lang="en-US" altLang="zh-CN" dirty="0" smtClean="0">
                <a:latin typeface="Times New Roman" pitchFamily="18" charset="0"/>
                <a:ea typeface="宋体" charset="-122"/>
              </a:rPr>
              <a:t>(DFA)</a:t>
            </a:r>
          </a:p>
          <a:p>
            <a:pPr lvl="1" algn="just"/>
            <a:r>
              <a:rPr lang="zh-CN" altLang="en-US" dirty="0" smtClean="0">
                <a:latin typeface="Times New Roman" pitchFamily="18" charset="0"/>
                <a:ea typeface="宋体" charset="-122"/>
              </a:rPr>
              <a:t>不确定的有限状态自动机</a:t>
            </a:r>
            <a:r>
              <a:rPr lang="en-US" altLang="zh-CN" dirty="0" smtClean="0">
                <a:latin typeface="Times New Roman" pitchFamily="18" charset="0"/>
                <a:ea typeface="宋体" charset="-122"/>
              </a:rPr>
              <a:t>(NFA)</a:t>
            </a:r>
            <a:endParaRPr lang="zh-CN" altLang="en-US"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有限状态系统实例</a:t>
            </a:r>
          </a:p>
        </p:txBody>
      </p:sp>
      <p:sp>
        <p:nvSpPr>
          <p:cNvPr id="3" name="内容占位符 2"/>
          <p:cNvSpPr>
            <a:spLocks noGrp="1"/>
          </p:cNvSpPr>
          <p:nvPr>
            <p:ph idx="1"/>
          </p:nvPr>
        </p:nvSpPr>
        <p:spPr/>
        <p:txBody>
          <a:bodyPr>
            <a:normAutofit/>
          </a:bodyPr>
          <a:lstStyle/>
          <a:p>
            <a:r>
              <a:rPr lang="zh-CN" altLang="en-US" sz="2400" dirty="0" smtClean="0">
                <a:latin typeface="Arial" charset="0"/>
              </a:rPr>
              <a:t>指针式钟表共有</a:t>
            </a:r>
            <a:r>
              <a:rPr lang="en-US" altLang="zh-CN" sz="2400" dirty="0" smtClean="0">
                <a:latin typeface="Arial" charset="0"/>
              </a:rPr>
              <a:t>12*60*60</a:t>
            </a:r>
            <a:r>
              <a:rPr lang="zh-CN" altLang="en-US" sz="2400" dirty="0" smtClean="0">
                <a:latin typeface="Arial" charset="0"/>
              </a:rPr>
              <a:t>个状态，每过一秒，钟表就从一种状态到另一种状态。</a:t>
            </a:r>
            <a:endParaRPr lang="en-US" altLang="zh-CN" sz="2400" dirty="0" smtClean="0">
              <a:latin typeface="Arial" charset="0"/>
            </a:endParaRPr>
          </a:p>
          <a:p>
            <a:r>
              <a:rPr lang="zh-CN" altLang="en-US" sz="2400" dirty="0" smtClean="0">
                <a:latin typeface="Arial" charset="0"/>
              </a:rPr>
              <a:t>围棋共有</a:t>
            </a:r>
            <a:r>
              <a:rPr lang="en-US" altLang="zh-CN" sz="2400" dirty="0" smtClean="0">
                <a:latin typeface="Arial" charset="0"/>
              </a:rPr>
              <a:t>3</a:t>
            </a:r>
            <a:r>
              <a:rPr lang="en-US" altLang="zh-CN" sz="2400" baseline="30000" dirty="0" smtClean="0">
                <a:latin typeface="Arial" charset="0"/>
              </a:rPr>
              <a:t>361</a:t>
            </a:r>
            <a:r>
              <a:rPr lang="zh-CN" altLang="en-US" sz="2400" dirty="0" smtClean="0">
                <a:latin typeface="Arial" charset="0"/>
              </a:rPr>
              <a:t>个状态，每走一步棋就从一个状态到另一个状态。</a:t>
            </a:r>
            <a:endParaRPr lang="en-US" altLang="zh-CN" sz="2400" dirty="0" smtClean="0">
              <a:latin typeface="Arial" charset="0"/>
            </a:endParaRPr>
          </a:p>
          <a:p>
            <a:endParaRPr lang="zh-CN" altLang="en-US" sz="2400" dirty="0"/>
          </a:p>
        </p:txBody>
      </p:sp>
      <p:grpSp>
        <p:nvGrpSpPr>
          <p:cNvPr id="4" name="Group 29"/>
          <p:cNvGrpSpPr>
            <a:grpSpLocks/>
          </p:cNvGrpSpPr>
          <p:nvPr/>
        </p:nvGrpSpPr>
        <p:grpSpPr bwMode="auto">
          <a:xfrm>
            <a:off x="2559059" y="3857628"/>
            <a:ext cx="3298825" cy="2166938"/>
            <a:chOff x="1565" y="2296"/>
            <a:chExt cx="2078" cy="1365"/>
          </a:xfrm>
        </p:grpSpPr>
        <p:sp>
          <p:nvSpPr>
            <p:cNvPr id="5" name="Text Box 8"/>
            <p:cNvSpPr txBox="1">
              <a:spLocks noChangeArrowheads="1"/>
            </p:cNvSpPr>
            <p:nvPr/>
          </p:nvSpPr>
          <p:spPr bwMode="auto">
            <a:xfrm>
              <a:off x="1620" y="2827"/>
              <a:ext cx="556" cy="233"/>
            </a:xfrm>
            <a:prstGeom prst="rect">
              <a:avLst/>
            </a:prstGeom>
            <a:noFill/>
            <a:ln w="9525">
              <a:noFill/>
              <a:miter lim="800000"/>
              <a:headEnd/>
              <a:tailEnd/>
            </a:ln>
            <a:effectLst/>
          </p:spPr>
          <p:txBody>
            <a:bodyPr wrap="none">
              <a:spAutoFit/>
            </a:bodyPr>
            <a:lstStyle/>
            <a:p>
              <a:r>
                <a:rPr lang="zh-CN" altLang="en-US"/>
                <a:t>电视开</a:t>
              </a:r>
            </a:p>
          </p:txBody>
        </p:sp>
        <p:sp>
          <p:nvSpPr>
            <p:cNvPr id="6" name="Oval 9"/>
            <p:cNvSpPr>
              <a:spLocks noChangeArrowheads="1"/>
            </p:cNvSpPr>
            <p:nvPr/>
          </p:nvSpPr>
          <p:spPr bwMode="auto">
            <a:xfrm>
              <a:off x="1565" y="2778"/>
              <a:ext cx="636" cy="363"/>
            </a:xfrm>
            <a:prstGeom prst="ellipse">
              <a:avLst/>
            </a:prstGeom>
            <a:noFill/>
            <a:ln w="9525">
              <a:solidFill>
                <a:schemeClr val="tx1"/>
              </a:solidFill>
              <a:round/>
              <a:headEnd/>
              <a:tailEnd/>
            </a:ln>
            <a:effectLst/>
          </p:spPr>
          <p:txBody>
            <a:bodyPr wrap="none" anchor="ctr"/>
            <a:lstStyle/>
            <a:p>
              <a:endParaRPr lang="zh-CN" altLang="en-US"/>
            </a:p>
          </p:txBody>
        </p:sp>
        <p:sp>
          <p:nvSpPr>
            <p:cNvPr id="7" name="Text Box 10"/>
            <p:cNvSpPr txBox="1">
              <a:spLocks noChangeArrowheads="1"/>
            </p:cNvSpPr>
            <p:nvPr/>
          </p:nvSpPr>
          <p:spPr bwMode="auto">
            <a:xfrm>
              <a:off x="3062" y="2841"/>
              <a:ext cx="556" cy="233"/>
            </a:xfrm>
            <a:prstGeom prst="rect">
              <a:avLst/>
            </a:prstGeom>
            <a:noFill/>
            <a:ln w="9525">
              <a:noFill/>
              <a:miter lim="800000"/>
              <a:headEnd/>
              <a:tailEnd/>
            </a:ln>
            <a:effectLst/>
          </p:spPr>
          <p:txBody>
            <a:bodyPr wrap="none">
              <a:spAutoFit/>
            </a:bodyPr>
            <a:lstStyle/>
            <a:p>
              <a:r>
                <a:rPr lang="zh-CN" altLang="en-US"/>
                <a:t>电视关</a:t>
              </a:r>
            </a:p>
          </p:txBody>
        </p:sp>
        <p:sp>
          <p:nvSpPr>
            <p:cNvPr id="8" name="Oval 11"/>
            <p:cNvSpPr>
              <a:spLocks noChangeArrowheads="1"/>
            </p:cNvSpPr>
            <p:nvPr/>
          </p:nvSpPr>
          <p:spPr bwMode="auto">
            <a:xfrm>
              <a:off x="3007" y="2792"/>
              <a:ext cx="636" cy="363"/>
            </a:xfrm>
            <a:prstGeom prst="ellipse">
              <a:avLst/>
            </a:prstGeom>
            <a:noFill/>
            <a:ln w="9525">
              <a:solidFill>
                <a:schemeClr val="tx1"/>
              </a:solidFill>
              <a:round/>
              <a:headEnd/>
              <a:tailEnd/>
            </a:ln>
            <a:effectLst/>
          </p:spPr>
          <p:txBody>
            <a:bodyPr wrap="none" anchor="ctr"/>
            <a:lstStyle/>
            <a:p>
              <a:endParaRPr lang="zh-CN" altLang="en-US"/>
            </a:p>
          </p:txBody>
        </p:sp>
        <p:sp>
          <p:nvSpPr>
            <p:cNvPr id="9" name="Text Box 17"/>
            <p:cNvSpPr txBox="1">
              <a:spLocks noChangeArrowheads="1"/>
            </p:cNvSpPr>
            <p:nvPr/>
          </p:nvSpPr>
          <p:spPr bwMode="auto">
            <a:xfrm>
              <a:off x="2517" y="3430"/>
              <a:ext cx="454" cy="231"/>
            </a:xfrm>
            <a:prstGeom prst="rect">
              <a:avLst/>
            </a:prstGeom>
            <a:noFill/>
            <a:ln w="9525">
              <a:noFill/>
              <a:miter lim="800000"/>
              <a:headEnd/>
              <a:tailEnd/>
            </a:ln>
            <a:effectLst/>
          </p:spPr>
          <p:txBody>
            <a:bodyPr>
              <a:spAutoFit/>
            </a:bodyPr>
            <a:lstStyle/>
            <a:p>
              <a:r>
                <a:rPr lang="zh-CN" altLang="en-US"/>
                <a:t>打开</a:t>
              </a:r>
            </a:p>
          </p:txBody>
        </p:sp>
        <p:sp>
          <p:nvSpPr>
            <p:cNvPr id="10" name="Text Box 24"/>
            <p:cNvSpPr txBox="1">
              <a:spLocks noChangeArrowheads="1"/>
            </p:cNvSpPr>
            <p:nvPr/>
          </p:nvSpPr>
          <p:spPr bwMode="auto">
            <a:xfrm>
              <a:off x="2426" y="2296"/>
              <a:ext cx="409" cy="233"/>
            </a:xfrm>
            <a:prstGeom prst="rect">
              <a:avLst/>
            </a:prstGeom>
            <a:noFill/>
            <a:ln w="9525">
              <a:noFill/>
              <a:miter lim="800000"/>
              <a:headEnd/>
              <a:tailEnd/>
            </a:ln>
            <a:effectLst/>
          </p:spPr>
          <p:txBody>
            <a:bodyPr wrap="none">
              <a:spAutoFit/>
            </a:bodyPr>
            <a:lstStyle/>
            <a:p>
              <a:r>
                <a:rPr lang="zh-CN" altLang="en-US"/>
                <a:t>关闭</a:t>
              </a:r>
            </a:p>
          </p:txBody>
        </p:sp>
        <p:sp>
          <p:nvSpPr>
            <p:cNvPr id="11" name="AutoShape 26"/>
            <p:cNvSpPr>
              <a:spLocks noChangeArrowheads="1"/>
            </p:cNvSpPr>
            <p:nvPr/>
          </p:nvSpPr>
          <p:spPr bwMode="auto">
            <a:xfrm>
              <a:off x="1973" y="2568"/>
              <a:ext cx="1361" cy="408"/>
            </a:xfrm>
            <a:custGeom>
              <a:avLst/>
              <a:gdLst>
                <a:gd name="G0" fmla="+- -789310 0 0"/>
                <a:gd name="G1" fmla="+- -11796480 0 0"/>
                <a:gd name="G2" fmla="+- -789310 0 -11796480"/>
                <a:gd name="G3" fmla="+- 10800 0 0"/>
                <a:gd name="G4" fmla="+- 0 0 -789310"/>
                <a:gd name="T0" fmla="*/ 360 256 1"/>
                <a:gd name="T1" fmla="*/ 0 256 1"/>
                <a:gd name="G5" fmla="+- G2 T0 T1"/>
                <a:gd name="G6" fmla="?: G2 G2 G5"/>
                <a:gd name="G7" fmla="+- 0 0 G6"/>
                <a:gd name="G8" fmla="+- 10150 0 0"/>
                <a:gd name="G9" fmla="+- 0 0 -11796480"/>
                <a:gd name="G10" fmla="+- 10150 0 2700"/>
                <a:gd name="G11" fmla="cos G10 -789310"/>
                <a:gd name="G12" fmla="sin G10 -789310"/>
                <a:gd name="G13" fmla="cos 13500 -789310"/>
                <a:gd name="G14" fmla="sin 13500 -789310"/>
                <a:gd name="G15" fmla="+- G11 10800 0"/>
                <a:gd name="G16" fmla="+- G12 10800 0"/>
                <a:gd name="G17" fmla="+- G13 10800 0"/>
                <a:gd name="G18" fmla="+- G14 10800 0"/>
                <a:gd name="G19" fmla="*/ 10150 1 2"/>
                <a:gd name="G20" fmla="+- G19 5400 0"/>
                <a:gd name="G21" fmla="cos G20 -789310"/>
                <a:gd name="G22" fmla="sin G20 -789310"/>
                <a:gd name="G23" fmla="+- G21 10800 0"/>
                <a:gd name="G24" fmla="+- G12 G23 G22"/>
                <a:gd name="G25" fmla="+- G22 G23 G11"/>
                <a:gd name="G26" fmla="cos 10800 -789310"/>
                <a:gd name="G27" fmla="sin 10800 -789310"/>
                <a:gd name="G28" fmla="cos 10150 -789310"/>
                <a:gd name="G29" fmla="sin 10150 -789310"/>
                <a:gd name="G30" fmla="+- G26 10800 0"/>
                <a:gd name="G31" fmla="+- G27 10800 0"/>
                <a:gd name="G32" fmla="+- G28 10800 0"/>
                <a:gd name="G33" fmla="+- G29 10800 0"/>
                <a:gd name="G34" fmla="+- G19 5400 0"/>
                <a:gd name="G35" fmla="cos G34 -11796480"/>
                <a:gd name="G36" fmla="sin G34 -11796480"/>
                <a:gd name="G37" fmla="+/ -11796480 -789310 2"/>
                <a:gd name="T2" fmla="*/ 180 256 1"/>
                <a:gd name="T3" fmla="*/ 0 256 1"/>
                <a:gd name="G38" fmla="+- G37 T2 T3"/>
                <a:gd name="G39" fmla="?: G2 G37 G38"/>
                <a:gd name="G40" fmla="cos 10800 G39"/>
                <a:gd name="G41" fmla="sin 10800 G39"/>
                <a:gd name="G42" fmla="cos 10150 G39"/>
                <a:gd name="G43" fmla="sin 10150 G39"/>
                <a:gd name="G44" fmla="+- G40 10800 0"/>
                <a:gd name="G45" fmla="+- G41 10800 0"/>
                <a:gd name="G46" fmla="+- G42 10800 0"/>
                <a:gd name="G47" fmla="+- G43 10800 0"/>
                <a:gd name="G48" fmla="+- G35 10800 0"/>
                <a:gd name="G49" fmla="+- G36 10800 0"/>
                <a:gd name="T4" fmla="*/ 9666 w 21600"/>
                <a:gd name="T5" fmla="*/ 59 h 21600"/>
                <a:gd name="T6" fmla="*/ 325 w 21600"/>
                <a:gd name="T7" fmla="*/ 10800 h 21600"/>
                <a:gd name="T8" fmla="*/ 9735 w 21600"/>
                <a:gd name="T9" fmla="*/ 706 h 21600"/>
                <a:gd name="T10" fmla="*/ 24002 w 21600"/>
                <a:gd name="T11" fmla="*/ 7983 h 21600"/>
                <a:gd name="T12" fmla="*/ 21675 w 21600"/>
                <a:gd name="T13" fmla="*/ 11572 h 21600"/>
                <a:gd name="T14" fmla="*/ 18086 w 21600"/>
                <a:gd name="T15" fmla="*/ 9245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20726" y="8682"/>
                  </a:moveTo>
                  <a:cubicBezTo>
                    <a:pt x="19727" y="3998"/>
                    <a:pt x="15589" y="650"/>
                    <a:pt x="10800" y="650"/>
                  </a:cubicBezTo>
                  <a:cubicBezTo>
                    <a:pt x="5194" y="650"/>
                    <a:pt x="650" y="5194"/>
                    <a:pt x="650" y="10800"/>
                  </a:cubicBezTo>
                  <a:lnTo>
                    <a:pt x="0" y="10800"/>
                  </a:lnTo>
                  <a:cubicBezTo>
                    <a:pt x="0" y="4835"/>
                    <a:pt x="4835" y="0"/>
                    <a:pt x="10800" y="0"/>
                  </a:cubicBezTo>
                  <a:cubicBezTo>
                    <a:pt x="15896" y="0"/>
                    <a:pt x="20298" y="3562"/>
                    <a:pt x="21362" y="8546"/>
                  </a:cubicBezTo>
                  <a:lnTo>
                    <a:pt x="24002" y="7983"/>
                  </a:lnTo>
                  <a:lnTo>
                    <a:pt x="21675" y="11572"/>
                  </a:lnTo>
                  <a:lnTo>
                    <a:pt x="18086" y="9245"/>
                  </a:lnTo>
                  <a:lnTo>
                    <a:pt x="20726" y="8682"/>
                  </a:lnTo>
                  <a:close/>
                </a:path>
              </a:pathLst>
            </a:custGeom>
            <a:solidFill>
              <a:schemeClr val="accent1"/>
            </a:solidFill>
            <a:ln w="9525">
              <a:solidFill>
                <a:schemeClr val="tx1"/>
              </a:solidFill>
              <a:miter lim="800000"/>
              <a:headEnd/>
              <a:tailEnd/>
            </a:ln>
            <a:effectLst/>
          </p:spPr>
          <p:txBody>
            <a:bodyPr wrap="none" anchor="ctr"/>
            <a:lstStyle/>
            <a:p>
              <a:endParaRPr lang="zh-CN" altLang="en-US"/>
            </a:p>
          </p:txBody>
        </p:sp>
        <p:sp>
          <p:nvSpPr>
            <p:cNvPr id="12" name="AutoShape 28"/>
            <p:cNvSpPr>
              <a:spLocks noChangeArrowheads="1"/>
            </p:cNvSpPr>
            <p:nvPr/>
          </p:nvSpPr>
          <p:spPr bwMode="auto">
            <a:xfrm rot="10800000">
              <a:off x="2018" y="2976"/>
              <a:ext cx="1361" cy="408"/>
            </a:xfrm>
            <a:custGeom>
              <a:avLst/>
              <a:gdLst>
                <a:gd name="G0" fmla="+- -789310 0 0"/>
                <a:gd name="G1" fmla="+- -11796480 0 0"/>
                <a:gd name="G2" fmla="+- -789310 0 -11796480"/>
                <a:gd name="G3" fmla="+- 10800 0 0"/>
                <a:gd name="G4" fmla="+- 0 0 -789310"/>
                <a:gd name="T0" fmla="*/ 360 256 1"/>
                <a:gd name="T1" fmla="*/ 0 256 1"/>
                <a:gd name="G5" fmla="+- G2 T0 T1"/>
                <a:gd name="G6" fmla="?: G2 G2 G5"/>
                <a:gd name="G7" fmla="+- 0 0 G6"/>
                <a:gd name="G8" fmla="+- 10150 0 0"/>
                <a:gd name="G9" fmla="+- 0 0 -11796480"/>
                <a:gd name="G10" fmla="+- 10150 0 2700"/>
                <a:gd name="G11" fmla="cos G10 -789310"/>
                <a:gd name="G12" fmla="sin G10 -789310"/>
                <a:gd name="G13" fmla="cos 13500 -789310"/>
                <a:gd name="G14" fmla="sin 13500 -789310"/>
                <a:gd name="G15" fmla="+- G11 10800 0"/>
                <a:gd name="G16" fmla="+- G12 10800 0"/>
                <a:gd name="G17" fmla="+- G13 10800 0"/>
                <a:gd name="G18" fmla="+- G14 10800 0"/>
                <a:gd name="G19" fmla="*/ 10150 1 2"/>
                <a:gd name="G20" fmla="+- G19 5400 0"/>
                <a:gd name="G21" fmla="cos G20 -789310"/>
                <a:gd name="G22" fmla="sin G20 -789310"/>
                <a:gd name="G23" fmla="+- G21 10800 0"/>
                <a:gd name="G24" fmla="+- G12 G23 G22"/>
                <a:gd name="G25" fmla="+- G22 G23 G11"/>
                <a:gd name="G26" fmla="cos 10800 -789310"/>
                <a:gd name="G27" fmla="sin 10800 -789310"/>
                <a:gd name="G28" fmla="cos 10150 -789310"/>
                <a:gd name="G29" fmla="sin 10150 -789310"/>
                <a:gd name="G30" fmla="+- G26 10800 0"/>
                <a:gd name="G31" fmla="+- G27 10800 0"/>
                <a:gd name="G32" fmla="+- G28 10800 0"/>
                <a:gd name="G33" fmla="+- G29 10800 0"/>
                <a:gd name="G34" fmla="+- G19 5400 0"/>
                <a:gd name="G35" fmla="cos G34 -11796480"/>
                <a:gd name="G36" fmla="sin G34 -11796480"/>
                <a:gd name="G37" fmla="+/ -11796480 -789310 2"/>
                <a:gd name="T2" fmla="*/ 180 256 1"/>
                <a:gd name="T3" fmla="*/ 0 256 1"/>
                <a:gd name="G38" fmla="+- G37 T2 T3"/>
                <a:gd name="G39" fmla="?: G2 G37 G38"/>
                <a:gd name="G40" fmla="cos 10800 G39"/>
                <a:gd name="G41" fmla="sin 10800 G39"/>
                <a:gd name="G42" fmla="cos 10150 G39"/>
                <a:gd name="G43" fmla="sin 10150 G39"/>
                <a:gd name="G44" fmla="+- G40 10800 0"/>
                <a:gd name="G45" fmla="+- G41 10800 0"/>
                <a:gd name="G46" fmla="+- G42 10800 0"/>
                <a:gd name="G47" fmla="+- G43 10800 0"/>
                <a:gd name="G48" fmla="+- G35 10800 0"/>
                <a:gd name="G49" fmla="+- G36 10800 0"/>
                <a:gd name="T4" fmla="*/ 9666 w 21600"/>
                <a:gd name="T5" fmla="*/ 59 h 21600"/>
                <a:gd name="T6" fmla="*/ 325 w 21600"/>
                <a:gd name="T7" fmla="*/ 10800 h 21600"/>
                <a:gd name="T8" fmla="*/ 9735 w 21600"/>
                <a:gd name="T9" fmla="*/ 706 h 21600"/>
                <a:gd name="T10" fmla="*/ 24002 w 21600"/>
                <a:gd name="T11" fmla="*/ 7983 h 21600"/>
                <a:gd name="T12" fmla="*/ 21675 w 21600"/>
                <a:gd name="T13" fmla="*/ 11572 h 21600"/>
                <a:gd name="T14" fmla="*/ 18086 w 21600"/>
                <a:gd name="T15" fmla="*/ 9245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20726" y="8682"/>
                  </a:moveTo>
                  <a:cubicBezTo>
                    <a:pt x="19727" y="3998"/>
                    <a:pt x="15589" y="650"/>
                    <a:pt x="10800" y="650"/>
                  </a:cubicBezTo>
                  <a:cubicBezTo>
                    <a:pt x="5194" y="650"/>
                    <a:pt x="650" y="5194"/>
                    <a:pt x="650" y="10800"/>
                  </a:cubicBezTo>
                  <a:lnTo>
                    <a:pt x="0" y="10800"/>
                  </a:lnTo>
                  <a:cubicBezTo>
                    <a:pt x="0" y="4835"/>
                    <a:pt x="4835" y="0"/>
                    <a:pt x="10800" y="0"/>
                  </a:cubicBezTo>
                  <a:cubicBezTo>
                    <a:pt x="15896" y="0"/>
                    <a:pt x="20298" y="3562"/>
                    <a:pt x="21362" y="8546"/>
                  </a:cubicBezTo>
                  <a:lnTo>
                    <a:pt x="24002" y="7983"/>
                  </a:lnTo>
                  <a:lnTo>
                    <a:pt x="21675" y="11572"/>
                  </a:lnTo>
                  <a:lnTo>
                    <a:pt x="18086" y="9245"/>
                  </a:lnTo>
                  <a:lnTo>
                    <a:pt x="20726" y="8682"/>
                  </a:lnTo>
                  <a:close/>
                </a:path>
              </a:pathLst>
            </a:custGeom>
            <a:solidFill>
              <a:schemeClr val="accent1"/>
            </a:solidFill>
            <a:ln w="9525">
              <a:solidFill>
                <a:schemeClr val="tx1"/>
              </a:solidFill>
              <a:miter lim="800000"/>
              <a:headEnd/>
              <a:tailEnd/>
            </a:ln>
            <a:effectLst/>
          </p:spPr>
          <p:txBody>
            <a:bodyPr wrap="none" anchor="ct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淘宝网上购物</a:t>
            </a:r>
          </a:p>
        </p:txBody>
      </p:sp>
      <p:sp>
        <p:nvSpPr>
          <p:cNvPr id="3" name="内容占位符 2"/>
          <p:cNvSpPr>
            <a:spLocks noGrp="1"/>
          </p:cNvSpPr>
          <p:nvPr>
            <p:ph idx="1"/>
          </p:nvPr>
        </p:nvSpPr>
        <p:spPr/>
        <p:txBody>
          <a:bodyPr>
            <a:noAutofit/>
          </a:bodyPr>
          <a:lstStyle/>
          <a:p>
            <a:pPr marL="342900" indent="-342900">
              <a:buFontTx/>
              <a:buChar char="•"/>
            </a:pPr>
            <a:r>
              <a:rPr lang="zh-CN" altLang="en-US" sz="2400" dirty="0" smtClean="0">
                <a:latin typeface="Times New Roman" pitchFamily="18" charset="0"/>
                <a:cs typeface="Times New Roman" pitchFamily="18" charset="0"/>
              </a:rPr>
              <a:t>顾客、店家和支付宝网三方之间的交互限于以下几种事件：</a:t>
            </a:r>
          </a:p>
          <a:p>
            <a:pPr marL="952500" lvl="1" indent="-514350"/>
            <a:r>
              <a:rPr lang="en-US" altLang="zh-CN" dirty="0" smtClean="0">
                <a:latin typeface="Times New Roman" pitchFamily="18" charset="0"/>
                <a:cs typeface="Times New Roman" pitchFamily="18" charset="0"/>
              </a:rPr>
              <a:t>1</a:t>
            </a:r>
            <a:r>
              <a:rPr lang="zh-CN" altLang="en-US" dirty="0" smtClean="0">
                <a:latin typeface="Times New Roman" pitchFamily="18" charset="0"/>
                <a:cs typeface="Times New Roman" pitchFamily="18" charset="0"/>
              </a:rPr>
              <a:t>、顾客告诉店家购买某种物品，决定</a:t>
            </a:r>
            <a:r>
              <a:rPr lang="zh-CN" altLang="en-US" dirty="0" smtClean="0">
                <a:solidFill>
                  <a:srgbClr val="FF0000"/>
                </a:solidFill>
                <a:latin typeface="Times New Roman" pitchFamily="18" charset="0"/>
                <a:cs typeface="Times New Roman" pitchFamily="18" charset="0"/>
              </a:rPr>
              <a:t>预付款</a:t>
            </a:r>
            <a:r>
              <a:rPr lang="zh-CN" altLang="en-US" dirty="0" smtClean="0">
                <a:latin typeface="Times New Roman" pitchFamily="18" charset="0"/>
                <a:cs typeface="Times New Roman" pitchFamily="18" charset="0"/>
              </a:rPr>
              <a:t>购物。 并将钱款转入支付宝。</a:t>
            </a:r>
          </a:p>
          <a:p>
            <a:pPr marL="952500" lvl="1" indent="-514350"/>
            <a:r>
              <a:rPr lang="en-US" altLang="zh-CN" dirty="0" smtClean="0">
                <a:latin typeface="Times New Roman" pitchFamily="18" charset="0"/>
                <a:cs typeface="Times New Roman" pitchFamily="18" charset="0"/>
              </a:rPr>
              <a:t>2</a:t>
            </a:r>
            <a:r>
              <a:rPr lang="zh-CN" altLang="en-US" dirty="0" smtClean="0">
                <a:latin typeface="Times New Roman" pitchFamily="18" charset="0"/>
                <a:cs typeface="Times New Roman" pitchFamily="18" charset="0"/>
              </a:rPr>
              <a:t>、店家</a:t>
            </a:r>
            <a:r>
              <a:rPr lang="zh-CN" altLang="en-US" dirty="0" smtClean="0">
                <a:solidFill>
                  <a:srgbClr val="FF0000"/>
                </a:solidFill>
                <a:latin typeface="Times New Roman" pitchFamily="18" charset="0"/>
                <a:cs typeface="Times New Roman" pitchFamily="18" charset="0"/>
              </a:rPr>
              <a:t>送货</a:t>
            </a:r>
            <a:r>
              <a:rPr lang="zh-CN" altLang="en-US" dirty="0" smtClean="0">
                <a:latin typeface="Times New Roman" pitchFamily="18" charset="0"/>
                <a:cs typeface="Times New Roman" pitchFamily="18" charset="0"/>
              </a:rPr>
              <a:t>给顾客。</a:t>
            </a:r>
          </a:p>
          <a:p>
            <a:pPr marL="952500" lvl="1" indent="-514350"/>
            <a:r>
              <a:rPr lang="en-US" altLang="zh-CN" dirty="0" smtClean="0">
                <a:latin typeface="Times New Roman" pitchFamily="18" charset="0"/>
                <a:cs typeface="Times New Roman" pitchFamily="18" charset="0"/>
              </a:rPr>
              <a:t>3</a:t>
            </a:r>
            <a:r>
              <a:rPr lang="zh-CN" altLang="en-US" dirty="0" smtClean="0">
                <a:latin typeface="Times New Roman" pitchFamily="18" charset="0"/>
                <a:cs typeface="Times New Roman" pitchFamily="18" charset="0"/>
              </a:rPr>
              <a:t>、顾客收到货后，可以选择：</a:t>
            </a:r>
          </a:p>
          <a:p>
            <a:pPr marL="952500" lvl="1" indent="-514350">
              <a:buNone/>
            </a:pPr>
            <a:r>
              <a:rPr lang="en-US" altLang="zh-CN" dirty="0" smtClean="0">
                <a:solidFill>
                  <a:srgbClr val="FF0000"/>
                </a:solidFill>
                <a:latin typeface="Times New Roman" pitchFamily="18" charset="0"/>
                <a:cs typeface="Times New Roman" pitchFamily="18" charset="0"/>
              </a:rPr>
              <a:t>	</a:t>
            </a:r>
            <a:r>
              <a:rPr lang="zh-CN" altLang="en-US" dirty="0" smtClean="0">
                <a:latin typeface="Times New Roman" pitchFamily="18" charset="0"/>
                <a:cs typeface="Times New Roman" pitchFamily="18" charset="0"/>
              </a:rPr>
              <a:t>（</a:t>
            </a:r>
            <a:r>
              <a:rPr lang="en-US" altLang="zh-CN" dirty="0" smtClean="0">
                <a:latin typeface="Times New Roman" pitchFamily="18" charset="0"/>
                <a:cs typeface="Times New Roman" pitchFamily="18" charset="0"/>
              </a:rPr>
              <a:t>1</a:t>
            </a:r>
            <a:r>
              <a:rPr lang="zh-CN" altLang="en-US" dirty="0" smtClean="0">
                <a:latin typeface="Times New Roman" pitchFamily="18" charset="0"/>
                <a:cs typeface="Times New Roman" pitchFamily="18" charset="0"/>
              </a:rPr>
              <a:t>）</a:t>
            </a:r>
            <a:r>
              <a:rPr lang="zh-CN" altLang="en-US" dirty="0" smtClean="0">
                <a:solidFill>
                  <a:srgbClr val="FF0000"/>
                </a:solidFill>
                <a:latin typeface="Times New Roman" pitchFamily="18" charset="0"/>
                <a:cs typeface="Times New Roman" pitchFamily="18" charset="0"/>
              </a:rPr>
              <a:t>确认付款</a:t>
            </a:r>
            <a:r>
              <a:rPr lang="zh-CN" altLang="en-US" dirty="0" smtClean="0">
                <a:latin typeface="Times New Roman" pitchFamily="18" charset="0"/>
                <a:cs typeface="Times New Roman" pitchFamily="18" charset="0"/>
              </a:rPr>
              <a:t>（</a:t>
            </a:r>
            <a:r>
              <a:rPr lang="en-US" altLang="zh-CN" dirty="0" smtClean="0">
                <a:latin typeface="Times New Roman" pitchFamily="18" charset="0"/>
                <a:cs typeface="Times New Roman" pitchFamily="18" charset="0"/>
              </a:rPr>
              <a:t>2</a:t>
            </a:r>
            <a:r>
              <a:rPr lang="zh-CN" altLang="en-US" dirty="0" smtClean="0">
                <a:latin typeface="Times New Roman" pitchFamily="18" charset="0"/>
                <a:cs typeface="Times New Roman" pitchFamily="18" charset="0"/>
              </a:rPr>
              <a:t>）</a:t>
            </a:r>
            <a:r>
              <a:rPr lang="zh-CN" altLang="en-US" dirty="0" smtClean="0">
                <a:solidFill>
                  <a:srgbClr val="FF0000"/>
                </a:solidFill>
                <a:latin typeface="Times New Roman" pitchFamily="18" charset="0"/>
                <a:cs typeface="Times New Roman" pitchFamily="18" charset="0"/>
              </a:rPr>
              <a:t>退货</a:t>
            </a:r>
            <a:r>
              <a:rPr lang="zh-CN" altLang="en-US" dirty="0" smtClean="0">
                <a:latin typeface="Times New Roman" pitchFamily="18" charset="0"/>
                <a:cs typeface="Times New Roman" pitchFamily="18" charset="0"/>
              </a:rPr>
              <a:t>（</a:t>
            </a:r>
            <a:r>
              <a:rPr lang="en-US" altLang="zh-CN" dirty="0" smtClean="0">
                <a:latin typeface="Times New Roman" pitchFamily="18" charset="0"/>
                <a:cs typeface="Times New Roman" pitchFamily="18" charset="0"/>
              </a:rPr>
              <a:t>3</a:t>
            </a:r>
            <a:r>
              <a:rPr lang="zh-CN" altLang="en-US" dirty="0" smtClean="0">
                <a:latin typeface="Times New Roman" pitchFamily="18" charset="0"/>
                <a:cs typeface="Times New Roman" pitchFamily="18" charset="0"/>
              </a:rPr>
              <a:t>）</a:t>
            </a:r>
            <a:r>
              <a:rPr lang="zh-CN" altLang="en-US" dirty="0" smtClean="0">
                <a:solidFill>
                  <a:srgbClr val="FF0000"/>
                </a:solidFill>
                <a:latin typeface="Times New Roman" pitchFamily="18" charset="0"/>
                <a:cs typeface="Times New Roman" pitchFamily="18" charset="0"/>
              </a:rPr>
              <a:t>换货</a:t>
            </a:r>
            <a:endParaRPr lang="zh-CN" altLang="en-US" dirty="0" smtClean="0">
              <a:latin typeface="Times New Roman" pitchFamily="18" charset="0"/>
              <a:cs typeface="Times New Roman" pitchFamily="18" charset="0"/>
            </a:endParaRPr>
          </a:p>
          <a:p>
            <a:pPr marL="952500" lvl="1" indent="-514350"/>
            <a:r>
              <a:rPr lang="en-US" altLang="zh-CN" dirty="0" smtClean="0">
                <a:latin typeface="Times New Roman" pitchFamily="18" charset="0"/>
                <a:cs typeface="Times New Roman" pitchFamily="18" charset="0"/>
              </a:rPr>
              <a:t>4</a:t>
            </a:r>
            <a:r>
              <a:rPr lang="zh-CN" altLang="en-US" dirty="0" smtClean="0">
                <a:latin typeface="Times New Roman" pitchFamily="18" charset="0"/>
                <a:cs typeface="Times New Roman" pitchFamily="18" charset="0"/>
              </a:rPr>
              <a:t>、交易成功，支付宝将这笔钱</a:t>
            </a:r>
            <a:r>
              <a:rPr lang="zh-CN" altLang="en-US" dirty="0" smtClean="0">
                <a:solidFill>
                  <a:srgbClr val="FF0000"/>
                </a:solidFill>
                <a:latin typeface="Times New Roman" pitchFamily="18" charset="0"/>
                <a:cs typeface="Times New Roman" pitchFamily="18" charset="0"/>
              </a:rPr>
              <a:t>转帐</a:t>
            </a:r>
            <a:r>
              <a:rPr lang="zh-CN" altLang="en-US" dirty="0" smtClean="0">
                <a:latin typeface="Times New Roman" pitchFamily="18" charset="0"/>
                <a:cs typeface="Times New Roman" pitchFamily="18" charset="0"/>
              </a:rPr>
              <a:t>给店家的帐号。</a:t>
            </a:r>
          </a:p>
          <a:p>
            <a:pPr marL="342900" indent="-342900">
              <a:buFontTx/>
              <a:buChar char="•"/>
            </a:pPr>
            <a:r>
              <a:rPr lang="zh-CN" altLang="en-US" sz="2400" dirty="0" smtClean="0">
                <a:latin typeface="Times New Roman" pitchFamily="18" charset="0"/>
                <a:cs typeface="Times New Roman" pitchFamily="18" charset="0"/>
              </a:rPr>
              <a:t>以上的事件以及事件间在一定条件下转化的情况，可以表示成有限状态系统。</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举例：喝酒与练瑜伽的区别</a:t>
            </a:r>
            <a:endParaRPr lang="zh-CN" altLang="en-US" dirty="0"/>
          </a:p>
        </p:txBody>
      </p:sp>
      <p:sp>
        <p:nvSpPr>
          <p:cNvPr id="3" name="内容占位符 2"/>
          <p:cNvSpPr>
            <a:spLocks noGrp="1"/>
          </p:cNvSpPr>
          <p:nvPr>
            <p:ph idx="1"/>
          </p:nvPr>
        </p:nvSpPr>
        <p:spPr/>
        <p:txBody>
          <a:bodyPr/>
          <a:lstStyle/>
          <a:p>
            <a:r>
              <a:rPr lang="zh-CN" altLang="en-US" dirty="0" smtClean="0"/>
              <a:t>喝酒与练瑜伽的作用是否相同是长期争论不休的一个问题，为此需要统计分析。</a:t>
            </a:r>
          </a:p>
          <a:p>
            <a:r>
              <a:rPr lang="zh-CN" altLang="en-US" dirty="0" smtClean="0"/>
              <a:t>这是一个假设检验问题：</a:t>
            </a:r>
          </a:p>
          <a:p>
            <a:r>
              <a:rPr lang="en-US" dirty="0" smtClean="0"/>
              <a:t>   H</a:t>
            </a:r>
            <a:r>
              <a:rPr lang="en-US" baseline="-25000" dirty="0" smtClean="0"/>
              <a:t>0</a:t>
            </a:r>
            <a:r>
              <a:rPr lang="en-US" dirty="0" smtClean="0"/>
              <a:t> </a:t>
            </a:r>
            <a:r>
              <a:rPr lang="zh-CN" altLang="en-US" dirty="0" smtClean="0"/>
              <a:t>：喝酒</a:t>
            </a:r>
            <a:r>
              <a:rPr lang="en-US" dirty="0" smtClean="0"/>
              <a:t>= </a:t>
            </a:r>
            <a:r>
              <a:rPr lang="zh-CN" altLang="en-US" dirty="0" smtClean="0"/>
              <a:t>练瑜伽</a:t>
            </a:r>
          </a:p>
          <a:p>
            <a:r>
              <a:rPr lang="en-US" dirty="0" smtClean="0"/>
              <a:t>   H</a:t>
            </a:r>
            <a:r>
              <a:rPr lang="en-US" baseline="-25000" dirty="0" smtClean="0"/>
              <a:t>1</a:t>
            </a:r>
            <a:r>
              <a:rPr lang="zh-CN" altLang="en-US" dirty="0" smtClean="0"/>
              <a:t>： 喝酒≠ 练瑜伽</a:t>
            </a:r>
          </a:p>
          <a:p>
            <a:r>
              <a:rPr lang="zh-CN" altLang="en-US" dirty="0" smtClean="0"/>
              <a:t>现取</a:t>
            </a:r>
            <a:r>
              <a:rPr lang="en-US" dirty="0" smtClean="0"/>
              <a:t>5</a:t>
            </a:r>
            <a:r>
              <a:rPr lang="zh-CN" altLang="en-US" dirty="0" smtClean="0"/>
              <a:t>个样本进行检验。</a:t>
            </a:r>
          </a:p>
          <a:p>
            <a:endParaRPr lang="zh-CN" alt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99"/>
          <p:cNvGrpSpPr>
            <a:grpSpLocks/>
          </p:cNvGrpSpPr>
          <p:nvPr/>
        </p:nvGrpSpPr>
        <p:grpSpPr bwMode="auto">
          <a:xfrm>
            <a:off x="1595466" y="981094"/>
            <a:ext cx="5521325" cy="1517650"/>
            <a:chOff x="799" y="161"/>
            <a:chExt cx="3478" cy="956"/>
          </a:xfrm>
        </p:grpSpPr>
        <p:sp>
          <p:nvSpPr>
            <p:cNvPr id="5" name="Text Box 5"/>
            <p:cNvSpPr txBox="1">
              <a:spLocks noChangeArrowheads="1"/>
            </p:cNvSpPr>
            <p:nvPr/>
          </p:nvSpPr>
          <p:spPr bwMode="auto">
            <a:xfrm>
              <a:off x="854" y="803"/>
              <a:ext cx="556" cy="233"/>
            </a:xfrm>
            <a:prstGeom prst="rect">
              <a:avLst/>
            </a:prstGeom>
            <a:noFill/>
            <a:ln w="9525">
              <a:noFill/>
              <a:miter lim="800000"/>
              <a:headEnd/>
              <a:tailEnd/>
            </a:ln>
            <a:effectLst/>
          </p:spPr>
          <p:txBody>
            <a:bodyPr wrap="none">
              <a:spAutoFit/>
            </a:bodyPr>
            <a:lstStyle/>
            <a:p>
              <a:r>
                <a:rPr lang="zh-CN" altLang="en-US"/>
                <a:t>选物品</a:t>
              </a:r>
            </a:p>
          </p:txBody>
        </p:sp>
        <p:sp>
          <p:nvSpPr>
            <p:cNvPr id="6" name="Line 6"/>
            <p:cNvSpPr>
              <a:spLocks noChangeShapeType="1"/>
            </p:cNvSpPr>
            <p:nvPr/>
          </p:nvSpPr>
          <p:spPr bwMode="auto">
            <a:xfrm>
              <a:off x="1435" y="936"/>
              <a:ext cx="816" cy="0"/>
            </a:xfrm>
            <a:prstGeom prst="line">
              <a:avLst/>
            </a:prstGeom>
            <a:noFill/>
            <a:ln w="9525">
              <a:solidFill>
                <a:schemeClr val="tx1"/>
              </a:solidFill>
              <a:round/>
              <a:headEnd/>
              <a:tailEnd type="triangle" w="med" len="med"/>
            </a:ln>
            <a:effectLst/>
          </p:spPr>
          <p:txBody>
            <a:bodyPr/>
            <a:lstStyle/>
            <a:p>
              <a:endParaRPr lang="zh-CN" altLang="en-US"/>
            </a:p>
          </p:txBody>
        </p:sp>
        <p:sp>
          <p:nvSpPr>
            <p:cNvPr id="7" name="Oval 7"/>
            <p:cNvSpPr>
              <a:spLocks noChangeArrowheads="1"/>
            </p:cNvSpPr>
            <p:nvPr/>
          </p:nvSpPr>
          <p:spPr bwMode="auto">
            <a:xfrm>
              <a:off x="799" y="754"/>
              <a:ext cx="636" cy="363"/>
            </a:xfrm>
            <a:prstGeom prst="ellipse">
              <a:avLst/>
            </a:prstGeom>
            <a:noFill/>
            <a:ln w="9525">
              <a:solidFill>
                <a:schemeClr val="tx1"/>
              </a:solidFill>
              <a:round/>
              <a:headEnd/>
              <a:tailEnd/>
            </a:ln>
            <a:effectLst/>
          </p:spPr>
          <p:txBody>
            <a:bodyPr wrap="none" anchor="ctr"/>
            <a:lstStyle/>
            <a:p>
              <a:endParaRPr lang="zh-CN" altLang="en-US"/>
            </a:p>
          </p:txBody>
        </p:sp>
        <p:sp>
          <p:nvSpPr>
            <p:cNvPr id="8" name="Text Box 8"/>
            <p:cNvSpPr txBox="1">
              <a:spLocks noChangeArrowheads="1"/>
            </p:cNvSpPr>
            <p:nvPr/>
          </p:nvSpPr>
          <p:spPr bwMode="auto">
            <a:xfrm>
              <a:off x="1519" y="664"/>
              <a:ext cx="556" cy="233"/>
            </a:xfrm>
            <a:prstGeom prst="rect">
              <a:avLst/>
            </a:prstGeom>
            <a:noFill/>
            <a:ln w="9525">
              <a:noFill/>
              <a:miter lim="800000"/>
              <a:headEnd/>
              <a:tailEnd/>
            </a:ln>
            <a:effectLst/>
          </p:spPr>
          <p:txBody>
            <a:bodyPr wrap="none">
              <a:spAutoFit/>
            </a:bodyPr>
            <a:lstStyle/>
            <a:p>
              <a:r>
                <a:rPr lang="zh-CN" altLang="en-US"/>
                <a:t>预付款</a:t>
              </a:r>
            </a:p>
          </p:txBody>
        </p:sp>
        <p:sp>
          <p:nvSpPr>
            <p:cNvPr id="9" name="Text Box 9"/>
            <p:cNvSpPr txBox="1">
              <a:spLocks noChangeArrowheads="1"/>
            </p:cNvSpPr>
            <p:nvPr/>
          </p:nvSpPr>
          <p:spPr bwMode="auto">
            <a:xfrm>
              <a:off x="2290" y="800"/>
              <a:ext cx="556" cy="233"/>
            </a:xfrm>
            <a:prstGeom prst="rect">
              <a:avLst/>
            </a:prstGeom>
            <a:noFill/>
            <a:ln w="9525">
              <a:noFill/>
              <a:miter lim="800000"/>
              <a:headEnd/>
              <a:tailEnd/>
            </a:ln>
            <a:effectLst/>
          </p:spPr>
          <p:txBody>
            <a:bodyPr wrap="none">
              <a:spAutoFit/>
            </a:bodyPr>
            <a:lstStyle/>
            <a:p>
              <a:r>
                <a:rPr lang="zh-CN" altLang="en-US"/>
                <a:t>已购物</a:t>
              </a:r>
            </a:p>
          </p:txBody>
        </p:sp>
        <p:sp>
          <p:nvSpPr>
            <p:cNvPr id="10" name="Oval 10"/>
            <p:cNvSpPr>
              <a:spLocks noChangeArrowheads="1"/>
            </p:cNvSpPr>
            <p:nvPr/>
          </p:nvSpPr>
          <p:spPr bwMode="auto">
            <a:xfrm>
              <a:off x="2251" y="751"/>
              <a:ext cx="636" cy="363"/>
            </a:xfrm>
            <a:prstGeom prst="ellipse">
              <a:avLst/>
            </a:prstGeom>
            <a:noFill/>
            <a:ln w="9525">
              <a:solidFill>
                <a:schemeClr val="tx1"/>
              </a:solidFill>
              <a:round/>
              <a:headEnd/>
              <a:tailEnd/>
            </a:ln>
            <a:effectLst/>
          </p:spPr>
          <p:txBody>
            <a:bodyPr wrap="none" anchor="ctr"/>
            <a:lstStyle/>
            <a:p>
              <a:endParaRPr lang="zh-CN" altLang="en-US"/>
            </a:p>
          </p:txBody>
        </p:sp>
        <p:sp>
          <p:nvSpPr>
            <p:cNvPr id="11" name="Line 11"/>
            <p:cNvSpPr>
              <a:spLocks noChangeShapeType="1"/>
            </p:cNvSpPr>
            <p:nvPr/>
          </p:nvSpPr>
          <p:spPr bwMode="auto">
            <a:xfrm>
              <a:off x="2880" y="936"/>
              <a:ext cx="771" cy="0"/>
            </a:xfrm>
            <a:prstGeom prst="line">
              <a:avLst/>
            </a:prstGeom>
            <a:noFill/>
            <a:ln w="9525">
              <a:solidFill>
                <a:schemeClr val="tx1"/>
              </a:solidFill>
              <a:round/>
              <a:headEnd/>
              <a:tailEnd type="triangle" w="med" len="med"/>
            </a:ln>
            <a:effectLst/>
          </p:spPr>
          <p:txBody>
            <a:bodyPr/>
            <a:lstStyle/>
            <a:p>
              <a:endParaRPr lang="zh-CN" altLang="en-US"/>
            </a:p>
          </p:txBody>
        </p:sp>
        <p:sp>
          <p:nvSpPr>
            <p:cNvPr id="12" name="Text Box 12"/>
            <p:cNvSpPr txBox="1">
              <a:spLocks noChangeArrowheads="1"/>
            </p:cNvSpPr>
            <p:nvPr/>
          </p:nvSpPr>
          <p:spPr bwMode="auto">
            <a:xfrm>
              <a:off x="3016" y="663"/>
              <a:ext cx="409" cy="233"/>
            </a:xfrm>
            <a:prstGeom prst="rect">
              <a:avLst/>
            </a:prstGeom>
            <a:noFill/>
            <a:ln w="9525">
              <a:noFill/>
              <a:miter lim="800000"/>
              <a:headEnd/>
              <a:tailEnd/>
            </a:ln>
            <a:effectLst/>
          </p:spPr>
          <p:txBody>
            <a:bodyPr wrap="none">
              <a:spAutoFit/>
            </a:bodyPr>
            <a:lstStyle/>
            <a:p>
              <a:r>
                <a:rPr lang="zh-CN" altLang="en-US"/>
                <a:t>送货</a:t>
              </a:r>
            </a:p>
          </p:txBody>
        </p:sp>
        <p:sp>
          <p:nvSpPr>
            <p:cNvPr id="13" name="Text Box 13"/>
            <p:cNvSpPr txBox="1">
              <a:spLocks noChangeArrowheads="1"/>
            </p:cNvSpPr>
            <p:nvPr/>
          </p:nvSpPr>
          <p:spPr bwMode="auto">
            <a:xfrm>
              <a:off x="3696" y="800"/>
              <a:ext cx="556" cy="233"/>
            </a:xfrm>
            <a:prstGeom prst="rect">
              <a:avLst/>
            </a:prstGeom>
            <a:noFill/>
            <a:ln w="9525">
              <a:noFill/>
              <a:miter lim="800000"/>
              <a:headEnd/>
              <a:tailEnd/>
            </a:ln>
            <a:effectLst/>
          </p:spPr>
          <p:txBody>
            <a:bodyPr wrap="none">
              <a:spAutoFit/>
            </a:bodyPr>
            <a:lstStyle/>
            <a:p>
              <a:r>
                <a:rPr lang="zh-CN" altLang="en-US"/>
                <a:t>已收货</a:t>
              </a:r>
            </a:p>
          </p:txBody>
        </p:sp>
        <p:sp>
          <p:nvSpPr>
            <p:cNvPr id="14" name="Oval 14"/>
            <p:cNvSpPr>
              <a:spLocks noChangeArrowheads="1"/>
            </p:cNvSpPr>
            <p:nvPr/>
          </p:nvSpPr>
          <p:spPr bwMode="auto">
            <a:xfrm>
              <a:off x="3641" y="751"/>
              <a:ext cx="636" cy="363"/>
            </a:xfrm>
            <a:prstGeom prst="ellipse">
              <a:avLst/>
            </a:prstGeom>
            <a:noFill/>
            <a:ln w="9525">
              <a:solidFill>
                <a:schemeClr val="tx1"/>
              </a:solidFill>
              <a:round/>
              <a:headEnd/>
              <a:tailEnd/>
            </a:ln>
            <a:effectLst/>
          </p:spPr>
          <p:txBody>
            <a:bodyPr wrap="none" anchor="ctr"/>
            <a:lstStyle/>
            <a:p>
              <a:endParaRPr lang="zh-CN" altLang="en-US"/>
            </a:p>
          </p:txBody>
        </p:sp>
        <p:sp>
          <p:nvSpPr>
            <p:cNvPr id="15" name="Line 30"/>
            <p:cNvSpPr>
              <a:spLocks noChangeShapeType="1"/>
            </p:cNvSpPr>
            <p:nvPr/>
          </p:nvSpPr>
          <p:spPr bwMode="auto">
            <a:xfrm flipH="1" flipV="1">
              <a:off x="3152" y="437"/>
              <a:ext cx="590" cy="363"/>
            </a:xfrm>
            <a:prstGeom prst="line">
              <a:avLst/>
            </a:prstGeom>
            <a:noFill/>
            <a:ln w="9525">
              <a:solidFill>
                <a:schemeClr val="tx1"/>
              </a:solidFill>
              <a:round/>
              <a:headEnd/>
              <a:tailEnd type="triangle" w="med" len="med"/>
            </a:ln>
            <a:effectLst/>
          </p:spPr>
          <p:txBody>
            <a:bodyPr/>
            <a:lstStyle/>
            <a:p>
              <a:endParaRPr lang="zh-CN" altLang="en-US"/>
            </a:p>
          </p:txBody>
        </p:sp>
        <p:sp>
          <p:nvSpPr>
            <p:cNvPr id="16" name="Text Box 31"/>
            <p:cNvSpPr txBox="1">
              <a:spLocks noChangeArrowheads="1"/>
            </p:cNvSpPr>
            <p:nvPr/>
          </p:nvSpPr>
          <p:spPr bwMode="auto">
            <a:xfrm>
              <a:off x="3288" y="346"/>
              <a:ext cx="408" cy="231"/>
            </a:xfrm>
            <a:prstGeom prst="rect">
              <a:avLst/>
            </a:prstGeom>
            <a:noFill/>
            <a:ln w="9525">
              <a:noFill/>
              <a:miter lim="800000"/>
              <a:headEnd/>
              <a:tailEnd/>
            </a:ln>
            <a:effectLst/>
          </p:spPr>
          <p:txBody>
            <a:bodyPr>
              <a:spAutoFit/>
            </a:bodyPr>
            <a:lstStyle/>
            <a:p>
              <a:r>
                <a:rPr lang="zh-CN" altLang="en-US"/>
                <a:t>换货</a:t>
              </a:r>
            </a:p>
          </p:txBody>
        </p:sp>
        <p:sp>
          <p:nvSpPr>
            <p:cNvPr id="17" name="Text Box 32"/>
            <p:cNvSpPr txBox="1">
              <a:spLocks noChangeArrowheads="1"/>
            </p:cNvSpPr>
            <p:nvPr/>
          </p:nvSpPr>
          <p:spPr bwMode="auto">
            <a:xfrm>
              <a:off x="2381" y="210"/>
              <a:ext cx="702" cy="233"/>
            </a:xfrm>
            <a:prstGeom prst="rect">
              <a:avLst/>
            </a:prstGeom>
            <a:noFill/>
            <a:ln w="9525">
              <a:noFill/>
              <a:miter lim="800000"/>
              <a:headEnd/>
              <a:tailEnd/>
            </a:ln>
            <a:effectLst/>
          </p:spPr>
          <p:txBody>
            <a:bodyPr wrap="none">
              <a:spAutoFit/>
            </a:bodyPr>
            <a:lstStyle/>
            <a:p>
              <a:r>
                <a:rPr lang="zh-CN" altLang="en-US"/>
                <a:t>更换物品</a:t>
              </a:r>
            </a:p>
          </p:txBody>
        </p:sp>
        <p:sp>
          <p:nvSpPr>
            <p:cNvPr id="18" name="Oval 33"/>
            <p:cNvSpPr>
              <a:spLocks noChangeArrowheads="1"/>
            </p:cNvSpPr>
            <p:nvPr/>
          </p:nvSpPr>
          <p:spPr bwMode="auto">
            <a:xfrm>
              <a:off x="2290" y="161"/>
              <a:ext cx="907" cy="363"/>
            </a:xfrm>
            <a:prstGeom prst="ellipse">
              <a:avLst/>
            </a:prstGeom>
            <a:noFill/>
            <a:ln w="9525">
              <a:solidFill>
                <a:schemeClr val="tx1"/>
              </a:solidFill>
              <a:round/>
              <a:headEnd/>
              <a:tailEnd/>
            </a:ln>
            <a:effectLst/>
          </p:spPr>
          <p:txBody>
            <a:bodyPr wrap="none" anchor="ctr"/>
            <a:lstStyle/>
            <a:p>
              <a:endParaRPr lang="zh-CN" altLang="en-US"/>
            </a:p>
          </p:txBody>
        </p:sp>
        <p:sp>
          <p:nvSpPr>
            <p:cNvPr id="19" name="Line 34"/>
            <p:cNvSpPr>
              <a:spLocks noChangeShapeType="1"/>
            </p:cNvSpPr>
            <p:nvPr/>
          </p:nvSpPr>
          <p:spPr bwMode="auto">
            <a:xfrm>
              <a:off x="3016" y="482"/>
              <a:ext cx="635" cy="363"/>
            </a:xfrm>
            <a:prstGeom prst="line">
              <a:avLst/>
            </a:prstGeom>
            <a:noFill/>
            <a:ln w="9525">
              <a:solidFill>
                <a:schemeClr val="tx1"/>
              </a:solidFill>
              <a:round/>
              <a:headEnd/>
              <a:tailEnd type="triangle" w="med" len="med"/>
            </a:ln>
            <a:effectLst/>
          </p:spPr>
          <p:txBody>
            <a:bodyPr/>
            <a:lstStyle/>
            <a:p>
              <a:endParaRPr lang="zh-CN" altLang="en-US"/>
            </a:p>
          </p:txBody>
        </p:sp>
      </p:grpSp>
      <p:grpSp>
        <p:nvGrpSpPr>
          <p:cNvPr id="20" name="Group 100"/>
          <p:cNvGrpSpPr>
            <a:grpSpLocks/>
          </p:cNvGrpSpPr>
          <p:nvPr/>
        </p:nvGrpSpPr>
        <p:grpSpPr bwMode="auto">
          <a:xfrm>
            <a:off x="515966" y="3146444"/>
            <a:ext cx="4094162" cy="2997200"/>
            <a:chOff x="119" y="1525"/>
            <a:chExt cx="2579" cy="1888"/>
          </a:xfrm>
        </p:grpSpPr>
        <p:sp>
          <p:nvSpPr>
            <p:cNvPr id="21" name="Text Box 35"/>
            <p:cNvSpPr txBox="1">
              <a:spLocks noChangeArrowheads="1"/>
            </p:cNvSpPr>
            <p:nvPr/>
          </p:nvSpPr>
          <p:spPr bwMode="auto">
            <a:xfrm>
              <a:off x="174" y="2237"/>
              <a:ext cx="556" cy="233"/>
            </a:xfrm>
            <a:prstGeom prst="rect">
              <a:avLst/>
            </a:prstGeom>
            <a:noFill/>
            <a:ln w="9525">
              <a:noFill/>
              <a:miter lim="800000"/>
              <a:headEnd/>
              <a:tailEnd/>
            </a:ln>
            <a:effectLst/>
          </p:spPr>
          <p:txBody>
            <a:bodyPr wrap="none">
              <a:spAutoFit/>
            </a:bodyPr>
            <a:lstStyle/>
            <a:p>
              <a:r>
                <a:rPr lang="zh-CN" altLang="en-US"/>
                <a:t>选物品</a:t>
              </a:r>
            </a:p>
          </p:txBody>
        </p:sp>
        <p:sp>
          <p:nvSpPr>
            <p:cNvPr id="22" name="Line 36"/>
            <p:cNvSpPr>
              <a:spLocks noChangeShapeType="1"/>
            </p:cNvSpPr>
            <p:nvPr/>
          </p:nvSpPr>
          <p:spPr bwMode="auto">
            <a:xfrm>
              <a:off x="767" y="2364"/>
              <a:ext cx="816" cy="0"/>
            </a:xfrm>
            <a:prstGeom prst="line">
              <a:avLst/>
            </a:prstGeom>
            <a:noFill/>
            <a:ln w="9525">
              <a:solidFill>
                <a:schemeClr val="tx1"/>
              </a:solidFill>
              <a:round/>
              <a:headEnd/>
              <a:tailEnd type="triangle" w="med" len="med"/>
            </a:ln>
            <a:effectLst/>
          </p:spPr>
          <p:txBody>
            <a:bodyPr/>
            <a:lstStyle/>
            <a:p>
              <a:endParaRPr lang="zh-CN" altLang="en-US"/>
            </a:p>
          </p:txBody>
        </p:sp>
        <p:sp>
          <p:nvSpPr>
            <p:cNvPr id="23" name="Oval 37"/>
            <p:cNvSpPr>
              <a:spLocks noChangeArrowheads="1"/>
            </p:cNvSpPr>
            <p:nvPr/>
          </p:nvSpPr>
          <p:spPr bwMode="auto">
            <a:xfrm>
              <a:off x="119" y="2188"/>
              <a:ext cx="636" cy="363"/>
            </a:xfrm>
            <a:prstGeom prst="ellipse">
              <a:avLst/>
            </a:prstGeom>
            <a:noFill/>
            <a:ln w="9525">
              <a:solidFill>
                <a:schemeClr val="tx1"/>
              </a:solidFill>
              <a:round/>
              <a:headEnd/>
              <a:tailEnd/>
            </a:ln>
            <a:effectLst/>
          </p:spPr>
          <p:txBody>
            <a:bodyPr wrap="none" anchor="ctr"/>
            <a:lstStyle/>
            <a:p>
              <a:endParaRPr lang="zh-CN" altLang="en-US"/>
            </a:p>
          </p:txBody>
        </p:sp>
        <p:sp>
          <p:nvSpPr>
            <p:cNvPr id="24" name="Text Box 38"/>
            <p:cNvSpPr txBox="1">
              <a:spLocks noChangeArrowheads="1"/>
            </p:cNvSpPr>
            <p:nvPr/>
          </p:nvSpPr>
          <p:spPr bwMode="auto">
            <a:xfrm>
              <a:off x="841" y="2131"/>
              <a:ext cx="556" cy="233"/>
            </a:xfrm>
            <a:prstGeom prst="rect">
              <a:avLst/>
            </a:prstGeom>
            <a:noFill/>
            <a:ln w="9525">
              <a:noFill/>
              <a:miter lim="800000"/>
              <a:headEnd/>
              <a:tailEnd/>
            </a:ln>
            <a:effectLst/>
          </p:spPr>
          <p:txBody>
            <a:bodyPr wrap="none">
              <a:spAutoFit/>
            </a:bodyPr>
            <a:lstStyle/>
            <a:p>
              <a:r>
                <a:rPr lang="zh-CN" altLang="en-US"/>
                <a:t>预付款</a:t>
              </a:r>
            </a:p>
          </p:txBody>
        </p:sp>
        <p:sp>
          <p:nvSpPr>
            <p:cNvPr id="25" name="Text Box 43"/>
            <p:cNvSpPr txBox="1">
              <a:spLocks noChangeArrowheads="1"/>
            </p:cNvSpPr>
            <p:nvPr/>
          </p:nvSpPr>
          <p:spPr bwMode="auto">
            <a:xfrm>
              <a:off x="1638" y="2251"/>
              <a:ext cx="556" cy="233"/>
            </a:xfrm>
            <a:prstGeom prst="rect">
              <a:avLst/>
            </a:prstGeom>
            <a:noFill/>
            <a:ln w="9525">
              <a:noFill/>
              <a:miter lim="800000"/>
              <a:headEnd/>
              <a:tailEnd/>
            </a:ln>
            <a:effectLst/>
          </p:spPr>
          <p:txBody>
            <a:bodyPr wrap="none">
              <a:spAutoFit/>
            </a:bodyPr>
            <a:lstStyle/>
            <a:p>
              <a:r>
                <a:rPr lang="zh-CN" altLang="en-US"/>
                <a:t>已购物</a:t>
              </a:r>
            </a:p>
          </p:txBody>
        </p:sp>
        <p:sp>
          <p:nvSpPr>
            <p:cNvPr id="26" name="Oval 44"/>
            <p:cNvSpPr>
              <a:spLocks noChangeArrowheads="1"/>
            </p:cNvSpPr>
            <p:nvPr/>
          </p:nvSpPr>
          <p:spPr bwMode="auto">
            <a:xfrm>
              <a:off x="1600" y="2185"/>
              <a:ext cx="636" cy="363"/>
            </a:xfrm>
            <a:prstGeom prst="ellipse">
              <a:avLst/>
            </a:prstGeom>
            <a:noFill/>
            <a:ln w="9525">
              <a:solidFill>
                <a:schemeClr val="tx1"/>
              </a:solidFill>
              <a:round/>
              <a:headEnd/>
              <a:tailEnd/>
            </a:ln>
            <a:effectLst/>
          </p:spPr>
          <p:txBody>
            <a:bodyPr wrap="none" anchor="ctr"/>
            <a:lstStyle/>
            <a:p>
              <a:endParaRPr lang="zh-CN" altLang="en-US"/>
            </a:p>
          </p:txBody>
        </p:sp>
        <p:sp>
          <p:nvSpPr>
            <p:cNvPr id="27" name="Line 45"/>
            <p:cNvSpPr>
              <a:spLocks noChangeShapeType="1"/>
            </p:cNvSpPr>
            <p:nvPr/>
          </p:nvSpPr>
          <p:spPr bwMode="auto">
            <a:xfrm>
              <a:off x="1973" y="2551"/>
              <a:ext cx="0" cy="499"/>
            </a:xfrm>
            <a:prstGeom prst="line">
              <a:avLst/>
            </a:prstGeom>
            <a:noFill/>
            <a:ln w="9525">
              <a:solidFill>
                <a:schemeClr val="tx1"/>
              </a:solidFill>
              <a:round/>
              <a:headEnd/>
              <a:tailEnd type="triangle" w="med" len="med"/>
            </a:ln>
            <a:effectLst/>
          </p:spPr>
          <p:txBody>
            <a:bodyPr/>
            <a:lstStyle/>
            <a:p>
              <a:endParaRPr lang="zh-CN" altLang="en-US"/>
            </a:p>
          </p:txBody>
        </p:sp>
        <p:sp>
          <p:nvSpPr>
            <p:cNvPr id="28" name="Text Box 46"/>
            <p:cNvSpPr txBox="1">
              <a:spLocks noChangeArrowheads="1"/>
            </p:cNvSpPr>
            <p:nvPr/>
          </p:nvSpPr>
          <p:spPr bwMode="auto">
            <a:xfrm>
              <a:off x="1973" y="2642"/>
              <a:ext cx="725" cy="231"/>
            </a:xfrm>
            <a:prstGeom prst="rect">
              <a:avLst/>
            </a:prstGeom>
            <a:noFill/>
            <a:ln w="9525">
              <a:noFill/>
              <a:miter lim="800000"/>
              <a:headEnd/>
              <a:tailEnd/>
            </a:ln>
            <a:effectLst/>
          </p:spPr>
          <p:txBody>
            <a:bodyPr>
              <a:spAutoFit/>
            </a:bodyPr>
            <a:lstStyle/>
            <a:p>
              <a:r>
                <a:rPr lang="zh-CN" altLang="en-US"/>
                <a:t>确认付款</a:t>
              </a:r>
            </a:p>
          </p:txBody>
        </p:sp>
        <p:sp>
          <p:nvSpPr>
            <p:cNvPr id="29" name="Text Box 47"/>
            <p:cNvSpPr txBox="1">
              <a:spLocks noChangeArrowheads="1"/>
            </p:cNvSpPr>
            <p:nvPr/>
          </p:nvSpPr>
          <p:spPr bwMode="auto">
            <a:xfrm>
              <a:off x="1665" y="3099"/>
              <a:ext cx="702" cy="233"/>
            </a:xfrm>
            <a:prstGeom prst="rect">
              <a:avLst/>
            </a:prstGeom>
            <a:noFill/>
            <a:ln w="9525">
              <a:noFill/>
              <a:miter lim="800000"/>
              <a:headEnd/>
              <a:tailEnd/>
            </a:ln>
            <a:effectLst/>
          </p:spPr>
          <p:txBody>
            <a:bodyPr wrap="none">
              <a:spAutoFit/>
            </a:bodyPr>
            <a:lstStyle/>
            <a:p>
              <a:r>
                <a:rPr lang="zh-CN" altLang="en-US"/>
                <a:t>认可物品</a:t>
              </a:r>
            </a:p>
          </p:txBody>
        </p:sp>
        <p:sp>
          <p:nvSpPr>
            <p:cNvPr id="30" name="Oval 48"/>
            <p:cNvSpPr>
              <a:spLocks noChangeArrowheads="1"/>
            </p:cNvSpPr>
            <p:nvPr/>
          </p:nvSpPr>
          <p:spPr bwMode="auto">
            <a:xfrm>
              <a:off x="1610" y="3050"/>
              <a:ext cx="816" cy="363"/>
            </a:xfrm>
            <a:prstGeom prst="ellipse">
              <a:avLst/>
            </a:prstGeom>
            <a:noFill/>
            <a:ln w="9525">
              <a:solidFill>
                <a:schemeClr val="tx1"/>
              </a:solidFill>
              <a:round/>
              <a:headEnd/>
              <a:tailEnd/>
            </a:ln>
            <a:effectLst/>
          </p:spPr>
          <p:txBody>
            <a:bodyPr wrap="none" anchor="ctr"/>
            <a:lstStyle/>
            <a:p>
              <a:endParaRPr lang="zh-CN" altLang="en-US"/>
            </a:p>
          </p:txBody>
        </p:sp>
        <p:sp>
          <p:nvSpPr>
            <p:cNvPr id="31" name="Line 53"/>
            <p:cNvSpPr>
              <a:spLocks noChangeShapeType="1"/>
            </p:cNvSpPr>
            <p:nvPr/>
          </p:nvSpPr>
          <p:spPr bwMode="auto">
            <a:xfrm flipV="1">
              <a:off x="1927" y="1871"/>
              <a:ext cx="0" cy="317"/>
            </a:xfrm>
            <a:prstGeom prst="line">
              <a:avLst/>
            </a:prstGeom>
            <a:noFill/>
            <a:ln w="9525">
              <a:solidFill>
                <a:schemeClr val="tx1"/>
              </a:solidFill>
              <a:round/>
              <a:headEnd/>
              <a:tailEnd type="triangle" w="med" len="med"/>
            </a:ln>
            <a:effectLst/>
          </p:spPr>
          <p:txBody>
            <a:bodyPr/>
            <a:lstStyle/>
            <a:p>
              <a:endParaRPr lang="zh-CN" altLang="en-US"/>
            </a:p>
          </p:txBody>
        </p:sp>
        <p:sp>
          <p:nvSpPr>
            <p:cNvPr id="32" name="Text Box 54"/>
            <p:cNvSpPr txBox="1">
              <a:spLocks noChangeArrowheads="1"/>
            </p:cNvSpPr>
            <p:nvPr/>
          </p:nvSpPr>
          <p:spPr bwMode="auto">
            <a:xfrm>
              <a:off x="1973" y="1916"/>
              <a:ext cx="408" cy="231"/>
            </a:xfrm>
            <a:prstGeom prst="rect">
              <a:avLst/>
            </a:prstGeom>
            <a:noFill/>
            <a:ln w="9525">
              <a:noFill/>
              <a:miter lim="800000"/>
              <a:headEnd/>
              <a:tailEnd/>
            </a:ln>
            <a:effectLst/>
          </p:spPr>
          <p:txBody>
            <a:bodyPr>
              <a:spAutoFit/>
            </a:bodyPr>
            <a:lstStyle/>
            <a:p>
              <a:r>
                <a:rPr lang="zh-CN" altLang="en-US"/>
                <a:t>退货</a:t>
              </a:r>
            </a:p>
          </p:txBody>
        </p:sp>
        <p:sp>
          <p:nvSpPr>
            <p:cNvPr id="33" name="Text Box 55"/>
            <p:cNvSpPr txBox="1">
              <a:spLocks noChangeArrowheads="1"/>
            </p:cNvSpPr>
            <p:nvPr/>
          </p:nvSpPr>
          <p:spPr bwMode="auto">
            <a:xfrm>
              <a:off x="1574" y="1574"/>
              <a:ext cx="848" cy="233"/>
            </a:xfrm>
            <a:prstGeom prst="rect">
              <a:avLst/>
            </a:prstGeom>
            <a:noFill/>
            <a:ln w="9525">
              <a:noFill/>
              <a:miter lim="800000"/>
              <a:headEnd/>
              <a:tailEnd/>
            </a:ln>
            <a:effectLst/>
          </p:spPr>
          <p:txBody>
            <a:bodyPr wrap="none">
              <a:spAutoFit/>
            </a:bodyPr>
            <a:lstStyle/>
            <a:p>
              <a:r>
                <a:rPr lang="zh-CN" altLang="en-US"/>
                <a:t>不认可物品</a:t>
              </a:r>
            </a:p>
          </p:txBody>
        </p:sp>
        <p:sp>
          <p:nvSpPr>
            <p:cNvPr id="34" name="Oval 56"/>
            <p:cNvSpPr>
              <a:spLocks noChangeArrowheads="1"/>
            </p:cNvSpPr>
            <p:nvPr/>
          </p:nvSpPr>
          <p:spPr bwMode="auto">
            <a:xfrm>
              <a:off x="1519" y="1525"/>
              <a:ext cx="907" cy="363"/>
            </a:xfrm>
            <a:prstGeom prst="ellipse">
              <a:avLst/>
            </a:prstGeom>
            <a:noFill/>
            <a:ln w="9525">
              <a:solidFill>
                <a:schemeClr val="tx1"/>
              </a:solidFill>
              <a:round/>
              <a:headEnd/>
              <a:tailEnd/>
            </a:ln>
            <a:effectLst/>
          </p:spPr>
          <p:txBody>
            <a:bodyPr wrap="none" anchor="ctr"/>
            <a:lstStyle/>
            <a:p>
              <a:endParaRPr lang="zh-CN" altLang="en-US"/>
            </a:p>
          </p:txBody>
        </p:sp>
        <p:sp>
          <p:nvSpPr>
            <p:cNvPr id="35" name="Text Box 58"/>
            <p:cNvSpPr txBox="1">
              <a:spLocks noChangeArrowheads="1"/>
            </p:cNvSpPr>
            <p:nvPr/>
          </p:nvSpPr>
          <p:spPr bwMode="auto">
            <a:xfrm>
              <a:off x="1094" y="1842"/>
              <a:ext cx="408" cy="231"/>
            </a:xfrm>
            <a:prstGeom prst="rect">
              <a:avLst/>
            </a:prstGeom>
            <a:noFill/>
            <a:ln w="9525">
              <a:noFill/>
              <a:miter lim="800000"/>
              <a:headEnd/>
              <a:tailEnd/>
            </a:ln>
            <a:effectLst/>
          </p:spPr>
          <p:txBody>
            <a:bodyPr>
              <a:spAutoFit/>
            </a:bodyPr>
            <a:lstStyle/>
            <a:p>
              <a:r>
                <a:rPr lang="zh-CN" altLang="en-US"/>
                <a:t>换货</a:t>
              </a:r>
            </a:p>
          </p:txBody>
        </p:sp>
        <p:sp>
          <p:nvSpPr>
            <p:cNvPr id="36" name="AutoShape 62"/>
            <p:cNvSpPr>
              <a:spLocks noChangeArrowheads="1"/>
            </p:cNvSpPr>
            <p:nvPr/>
          </p:nvSpPr>
          <p:spPr bwMode="auto">
            <a:xfrm rot="-23731904">
              <a:off x="1451" y="1926"/>
              <a:ext cx="272" cy="364"/>
            </a:xfrm>
            <a:prstGeom prst="curvedDownArrow">
              <a:avLst>
                <a:gd name="adj1" fmla="val 1185"/>
                <a:gd name="adj2" fmla="val 20593"/>
                <a:gd name="adj3" fmla="val 11784"/>
              </a:avLst>
            </a:prstGeom>
            <a:solidFill>
              <a:schemeClr val="accent1"/>
            </a:solidFill>
            <a:ln w="9525">
              <a:solidFill>
                <a:schemeClr val="tx1"/>
              </a:solidFill>
              <a:miter lim="800000"/>
              <a:headEnd/>
              <a:tailEnd/>
            </a:ln>
            <a:effectLst/>
          </p:spPr>
          <p:txBody>
            <a:bodyPr wrap="none" anchor="ctr"/>
            <a:lstStyle/>
            <a:p>
              <a:endParaRPr lang="zh-CN" altLang="en-US"/>
            </a:p>
          </p:txBody>
        </p:sp>
        <p:sp>
          <p:nvSpPr>
            <p:cNvPr id="37" name="Text Box 64"/>
            <p:cNvSpPr txBox="1">
              <a:spLocks noChangeArrowheads="1"/>
            </p:cNvSpPr>
            <p:nvPr/>
          </p:nvSpPr>
          <p:spPr bwMode="auto">
            <a:xfrm>
              <a:off x="929" y="2415"/>
              <a:ext cx="408" cy="231"/>
            </a:xfrm>
            <a:prstGeom prst="rect">
              <a:avLst/>
            </a:prstGeom>
            <a:noFill/>
            <a:ln w="9525">
              <a:noFill/>
              <a:miter lim="800000"/>
              <a:headEnd/>
              <a:tailEnd/>
            </a:ln>
            <a:effectLst/>
          </p:spPr>
          <p:txBody>
            <a:bodyPr>
              <a:spAutoFit/>
            </a:bodyPr>
            <a:lstStyle/>
            <a:p>
              <a:r>
                <a:rPr lang="zh-CN" altLang="en-US"/>
                <a:t>取消</a:t>
              </a:r>
            </a:p>
          </p:txBody>
        </p:sp>
        <p:sp>
          <p:nvSpPr>
            <p:cNvPr id="38" name="Line 65"/>
            <p:cNvSpPr>
              <a:spLocks noChangeShapeType="1"/>
            </p:cNvSpPr>
            <p:nvPr/>
          </p:nvSpPr>
          <p:spPr bwMode="auto">
            <a:xfrm flipH="1">
              <a:off x="748" y="2415"/>
              <a:ext cx="862" cy="0"/>
            </a:xfrm>
            <a:prstGeom prst="line">
              <a:avLst/>
            </a:prstGeom>
            <a:noFill/>
            <a:ln w="9525">
              <a:solidFill>
                <a:schemeClr val="tx1"/>
              </a:solidFill>
              <a:round/>
              <a:headEnd/>
              <a:tailEnd type="triangle" w="med" len="med"/>
            </a:ln>
            <a:effectLst/>
          </p:spPr>
          <p:txBody>
            <a:bodyPr/>
            <a:lstStyle/>
            <a:p>
              <a:endParaRPr lang="zh-CN" altLang="en-US"/>
            </a:p>
          </p:txBody>
        </p:sp>
      </p:grpSp>
      <p:grpSp>
        <p:nvGrpSpPr>
          <p:cNvPr id="39" name="Group 101"/>
          <p:cNvGrpSpPr>
            <a:grpSpLocks/>
          </p:cNvGrpSpPr>
          <p:nvPr/>
        </p:nvGrpSpPr>
        <p:grpSpPr bwMode="auto">
          <a:xfrm>
            <a:off x="4827616" y="3073419"/>
            <a:ext cx="3816350" cy="2665412"/>
            <a:chOff x="2835" y="1479"/>
            <a:chExt cx="2404" cy="1679"/>
          </a:xfrm>
        </p:grpSpPr>
        <p:sp>
          <p:nvSpPr>
            <p:cNvPr id="40" name="Text Box 69"/>
            <p:cNvSpPr txBox="1">
              <a:spLocks noChangeArrowheads="1"/>
            </p:cNvSpPr>
            <p:nvPr/>
          </p:nvSpPr>
          <p:spPr bwMode="auto">
            <a:xfrm>
              <a:off x="2890" y="2146"/>
              <a:ext cx="556" cy="233"/>
            </a:xfrm>
            <a:prstGeom prst="rect">
              <a:avLst/>
            </a:prstGeom>
            <a:noFill/>
            <a:ln w="9525">
              <a:noFill/>
              <a:miter lim="800000"/>
              <a:headEnd/>
              <a:tailEnd/>
            </a:ln>
            <a:effectLst/>
          </p:spPr>
          <p:txBody>
            <a:bodyPr wrap="none">
              <a:spAutoFit/>
            </a:bodyPr>
            <a:lstStyle/>
            <a:p>
              <a:r>
                <a:rPr lang="zh-CN" altLang="en-US"/>
                <a:t>选物品</a:t>
              </a:r>
            </a:p>
          </p:txBody>
        </p:sp>
        <p:sp>
          <p:nvSpPr>
            <p:cNvPr id="41" name="Oval 71"/>
            <p:cNvSpPr>
              <a:spLocks noChangeArrowheads="1"/>
            </p:cNvSpPr>
            <p:nvPr/>
          </p:nvSpPr>
          <p:spPr bwMode="auto">
            <a:xfrm>
              <a:off x="2835" y="2097"/>
              <a:ext cx="636" cy="363"/>
            </a:xfrm>
            <a:prstGeom prst="ellipse">
              <a:avLst/>
            </a:prstGeom>
            <a:noFill/>
            <a:ln w="9525">
              <a:solidFill>
                <a:schemeClr val="tx1"/>
              </a:solidFill>
              <a:round/>
              <a:headEnd/>
              <a:tailEnd/>
            </a:ln>
            <a:effectLst/>
          </p:spPr>
          <p:txBody>
            <a:bodyPr wrap="none" anchor="ctr"/>
            <a:lstStyle/>
            <a:p>
              <a:endParaRPr lang="zh-CN" altLang="en-US"/>
            </a:p>
          </p:txBody>
        </p:sp>
        <p:sp>
          <p:nvSpPr>
            <p:cNvPr id="42" name="Text Box 77"/>
            <p:cNvSpPr txBox="1">
              <a:spLocks noChangeArrowheads="1"/>
            </p:cNvSpPr>
            <p:nvPr/>
          </p:nvSpPr>
          <p:spPr bwMode="auto">
            <a:xfrm>
              <a:off x="4332" y="2160"/>
              <a:ext cx="556" cy="233"/>
            </a:xfrm>
            <a:prstGeom prst="rect">
              <a:avLst/>
            </a:prstGeom>
            <a:noFill/>
            <a:ln w="9525">
              <a:noFill/>
              <a:miter lim="800000"/>
              <a:headEnd/>
              <a:tailEnd/>
            </a:ln>
            <a:effectLst/>
          </p:spPr>
          <p:txBody>
            <a:bodyPr wrap="none">
              <a:spAutoFit/>
            </a:bodyPr>
            <a:lstStyle/>
            <a:p>
              <a:r>
                <a:rPr lang="zh-CN" altLang="en-US"/>
                <a:t>已购物</a:t>
              </a:r>
            </a:p>
          </p:txBody>
        </p:sp>
        <p:sp>
          <p:nvSpPr>
            <p:cNvPr id="43" name="Oval 78"/>
            <p:cNvSpPr>
              <a:spLocks noChangeArrowheads="1"/>
            </p:cNvSpPr>
            <p:nvPr/>
          </p:nvSpPr>
          <p:spPr bwMode="auto">
            <a:xfrm>
              <a:off x="4277" y="2111"/>
              <a:ext cx="636" cy="363"/>
            </a:xfrm>
            <a:prstGeom prst="ellipse">
              <a:avLst/>
            </a:prstGeom>
            <a:noFill/>
            <a:ln w="9525">
              <a:solidFill>
                <a:schemeClr val="tx1"/>
              </a:solidFill>
              <a:round/>
              <a:headEnd/>
              <a:tailEnd/>
            </a:ln>
            <a:effectLst/>
          </p:spPr>
          <p:txBody>
            <a:bodyPr wrap="none" anchor="ctr"/>
            <a:lstStyle/>
            <a:p>
              <a:endParaRPr lang="zh-CN" altLang="en-US"/>
            </a:p>
          </p:txBody>
        </p:sp>
        <p:sp>
          <p:nvSpPr>
            <p:cNvPr id="44" name="Line 79"/>
            <p:cNvSpPr>
              <a:spLocks noChangeShapeType="1"/>
            </p:cNvSpPr>
            <p:nvPr/>
          </p:nvSpPr>
          <p:spPr bwMode="auto">
            <a:xfrm>
              <a:off x="4559" y="2477"/>
              <a:ext cx="0" cy="317"/>
            </a:xfrm>
            <a:prstGeom prst="line">
              <a:avLst/>
            </a:prstGeom>
            <a:noFill/>
            <a:ln w="9525">
              <a:solidFill>
                <a:schemeClr val="tx1"/>
              </a:solidFill>
              <a:round/>
              <a:headEnd/>
              <a:tailEnd type="triangle" w="med" len="med"/>
            </a:ln>
            <a:effectLst/>
          </p:spPr>
          <p:txBody>
            <a:bodyPr/>
            <a:lstStyle/>
            <a:p>
              <a:endParaRPr lang="zh-CN" altLang="en-US"/>
            </a:p>
          </p:txBody>
        </p:sp>
        <p:sp>
          <p:nvSpPr>
            <p:cNvPr id="45" name="Text Box 80"/>
            <p:cNvSpPr txBox="1">
              <a:spLocks noChangeArrowheads="1"/>
            </p:cNvSpPr>
            <p:nvPr/>
          </p:nvSpPr>
          <p:spPr bwMode="auto">
            <a:xfrm>
              <a:off x="4514" y="2477"/>
              <a:ext cx="725" cy="231"/>
            </a:xfrm>
            <a:prstGeom prst="rect">
              <a:avLst/>
            </a:prstGeom>
            <a:noFill/>
            <a:ln w="9525">
              <a:noFill/>
              <a:miter lim="800000"/>
              <a:headEnd/>
              <a:tailEnd/>
            </a:ln>
            <a:effectLst/>
          </p:spPr>
          <p:txBody>
            <a:bodyPr>
              <a:spAutoFit/>
            </a:bodyPr>
            <a:lstStyle/>
            <a:p>
              <a:r>
                <a:rPr lang="zh-CN" altLang="en-US"/>
                <a:t>确认付款</a:t>
              </a:r>
            </a:p>
          </p:txBody>
        </p:sp>
        <p:sp>
          <p:nvSpPr>
            <p:cNvPr id="46" name="Text Box 81"/>
            <p:cNvSpPr txBox="1">
              <a:spLocks noChangeArrowheads="1"/>
            </p:cNvSpPr>
            <p:nvPr/>
          </p:nvSpPr>
          <p:spPr bwMode="auto">
            <a:xfrm>
              <a:off x="4296" y="2843"/>
              <a:ext cx="702" cy="233"/>
            </a:xfrm>
            <a:prstGeom prst="rect">
              <a:avLst/>
            </a:prstGeom>
            <a:noFill/>
            <a:ln w="9525">
              <a:noFill/>
              <a:miter lim="800000"/>
              <a:headEnd/>
              <a:tailEnd/>
            </a:ln>
            <a:effectLst/>
          </p:spPr>
          <p:txBody>
            <a:bodyPr wrap="none">
              <a:spAutoFit/>
            </a:bodyPr>
            <a:lstStyle/>
            <a:p>
              <a:r>
                <a:rPr lang="zh-CN" altLang="en-US"/>
                <a:t>认可物品</a:t>
              </a:r>
            </a:p>
          </p:txBody>
        </p:sp>
        <p:sp>
          <p:nvSpPr>
            <p:cNvPr id="47" name="Oval 82"/>
            <p:cNvSpPr>
              <a:spLocks noChangeArrowheads="1"/>
            </p:cNvSpPr>
            <p:nvPr/>
          </p:nvSpPr>
          <p:spPr bwMode="auto">
            <a:xfrm>
              <a:off x="4241" y="2794"/>
              <a:ext cx="816" cy="363"/>
            </a:xfrm>
            <a:prstGeom prst="ellipse">
              <a:avLst/>
            </a:prstGeom>
            <a:noFill/>
            <a:ln w="9525">
              <a:solidFill>
                <a:schemeClr val="tx1"/>
              </a:solidFill>
              <a:round/>
              <a:headEnd/>
              <a:tailEnd/>
            </a:ln>
            <a:effectLst/>
          </p:spPr>
          <p:txBody>
            <a:bodyPr wrap="none" anchor="ctr"/>
            <a:lstStyle/>
            <a:p>
              <a:endParaRPr lang="zh-CN" altLang="en-US"/>
            </a:p>
          </p:txBody>
        </p:sp>
        <p:sp>
          <p:nvSpPr>
            <p:cNvPr id="48" name="Line 83"/>
            <p:cNvSpPr>
              <a:spLocks noChangeShapeType="1"/>
            </p:cNvSpPr>
            <p:nvPr/>
          </p:nvSpPr>
          <p:spPr bwMode="auto">
            <a:xfrm flipH="1" flipV="1">
              <a:off x="3697" y="2976"/>
              <a:ext cx="545" cy="1"/>
            </a:xfrm>
            <a:prstGeom prst="line">
              <a:avLst/>
            </a:prstGeom>
            <a:noFill/>
            <a:ln w="9525">
              <a:solidFill>
                <a:schemeClr val="tx1"/>
              </a:solidFill>
              <a:round/>
              <a:headEnd/>
              <a:tailEnd type="triangle" w="med" len="med"/>
            </a:ln>
            <a:effectLst/>
          </p:spPr>
          <p:txBody>
            <a:bodyPr/>
            <a:lstStyle/>
            <a:p>
              <a:endParaRPr lang="zh-CN" altLang="en-US"/>
            </a:p>
          </p:txBody>
        </p:sp>
        <p:sp>
          <p:nvSpPr>
            <p:cNvPr id="49" name="Text Box 84"/>
            <p:cNvSpPr txBox="1">
              <a:spLocks noChangeArrowheads="1"/>
            </p:cNvSpPr>
            <p:nvPr/>
          </p:nvSpPr>
          <p:spPr bwMode="auto">
            <a:xfrm>
              <a:off x="3788" y="2704"/>
              <a:ext cx="454" cy="231"/>
            </a:xfrm>
            <a:prstGeom prst="rect">
              <a:avLst/>
            </a:prstGeom>
            <a:noFill/>
            <a:ln w="9525">
              <a:noFill/>
              <a:miter lim="800000"/>
              <a:headEnd/>
              <a:tailEnd/>
            </a:ln>
            <a:effectLst/>
          </p:spPr>
          <p:txBody>
            <a:bodyPr>
              <a:spAutoFit/>
            </a:bodyPr>
            <a:lstStyle/>
            <a:p>
              <a:r>
                <a:rPr lang="zh-CN" altLang="en-US"/>
                <a:t>转帐</a:t>
              </a:r>
            </a:p>
          </p:txBody>
        </p:sp>
        <p:sp>
          <p:nvSpPr>
            <p:cNvPr id="50" name="Text Box 85"/>
            <p:cNvSpPr txBox="1">
              <a:spLocks noChangeArrowheads="1"/>
            </p:cNvSpPr>
            <p:nvPr/>
          </p:nvSpPr>
          <p:spPr bwMode="auto">
            <a:xfrm>
              <a:off x="2971" y="2840"/>
              <a:ext cx="702" cy="233"/>
            </a:xfrm>
            <a:prstGeom prst="rect">
              <a:avLst/>
            </a:prstGeom>
            <a:noFill/>
            <a:ln w="9525">
              <a:noFill/>
              <a:miter lim="800000"/>
              <a:headEnd/>
              <a:tailEnd/>
            </a:ln>
            <a:effectLst/>
          </p:spPr>
          <p:txBody>
            <a:bodyPr wrap="none">
              <a:spAutoFit/>
            </a:bodyPr>
            <a:lstStyle/>
            <a:p>
              <a:r>
                <a:rPr lang="zh-CN" altLang="en-US"/>
                <a:t>交易结束</a:t>
              </a:r>
            </a:p>
          </p:txBody>
        </p:sp>
        <p:sp>
          <p:nvSpPr>
            <p:cNvPr id="51" name="Oval 86"/>
            <p:cNvSpPr>
              <a:spLocks noChangeArrowheads="1"/>
            </p:cNvSpPr>
            <p:nvPr/>
          </p:nvSpPr>
          <p:spPr bwMode="auto">
            <a:xfrm>
              <a:off x="2880" y="2795"/>
              <a:ext cx="818" cy="363"/>
            </a:xfrm>
            <a:prstGeom prst="ellipse">
              <a:avLst/>
            </a:prstGeom>
            <a:noFill/>
            <a:ln w="9525">
              <a:solidFill>
                <a:schemeClr val="tx1"/>
              </a:solidFill>
              <a:round/>
              <a:headEnd/>
              <a:tailEnd/>
            </a:ln>
            <a:effectLst/>
          </p:spPr>
          <p:txBody>
            <a:bodyPr wrap="none" anchor="ctr"/>
            <a:lstStyle/>
            <a:p>
              <a:endParaRPr lang="zh-CN" altLang="en-US"/>
            </a:p>
          </p:txBody>
        </p:sp>
        <p:sp>
          <p:nvSpPr>
            <p:cNvPr id="52" name="Line 87"/>
            <p:cNvSpPr>
              <a:spLocks noChangeShapeType="1"/>
            </p:cNvSpPr>
            <p:nvPr/>
          </p:nvSpPr>
          <p:spPr bwMode="auto">
            <a:xfrm flipV="1">
              <a:off x="4604" y="1842"/>
              <a:ext cx="0" cy="272"/>
            </a:xfrm>
            <a:prstGeom prst="line">
              <a:avLst/>
            </a:prstGeom>
            <a:noFill/>
            <a:ln w="9525">
              <a:solidFill>
                <a:schemeClr val="tx1"/>
              </a:solidFill>
              <a:round/>
              <a:headEnd/>
              <a:tailEnd type="triangle" w="med" len="med"/>
            </a:ln>
            <a:effectLst/>
          </p:spPr>
          <p:txBody>
            <a:bodyPr/>
            <a:lstStyle/>
            <a:p>
              <a:endParaRPr lang="zh-CN" altLang="en-US"/>
            </a:p>
          </p:txBody>
        </p:sp>
        <p:sp>
          <p:nvSpPr>
            <p:cNvPr id="53" name="Text Box 89"/>
            <p:cNvSpPr txBox="1">
              <a:spLocks noChangeArrowheads="1"/>
            </p:cNvSpPr>
            <p:nvPr/>
          </p:nvSpPr>
          <p:spPr bwMode="auto">
            <a:xfrm>
              <a:off x="4241" y="1570"/>
              <a:ext cx="848" cy="233"/>
            </a:xfrm>
            <a:prstGeom prst="rect">
              <a:avLst/>
            </a:prstGeom>
            <a:noFill/>
            <a:ln w="9525">
              <a:noFill/>
              <a:miter lim="800000"/>
              <a:headEnd/>
              <a:tailEnd/>
            </a:ln>
            <a:effectLst/>
          </p:spPr>
          <p:txBody>
            <a:bodyPr wrap="none">
              <a:spAutoFit/>
            </a:bodyPr>
            <a:lstStyle/>
            <a:p>
              <a:r>
                <a:rPr lang="zh-CN" altLang="en-US"/>
                <a:t>不认可物品</a:t>
              </a:r>
            </a:p>
          </p:txBody>
        </p:sp>
        <p:sp>
          <p:nvSpPr>
            <p:cNvPr id="54" name="Oval 90"/>
            <p:cNvSpPr>
              <a:spLocks noChangeArrowheads="1"/>
            </p:cNvSpPr>
            <p:nvPr/>
          </p:nvSpPr>
          <p:spPr bwMode="auto">
            <a:xfrm>
              <a:off x="4151" y="1479"/>
              <a:ext cx="907" cy="363"/>
            </a:xfrm>
            <a:prstGeom prst="ellipse">
              <a:avLst/>
            </a:prstGeom>
            <a:noFill/>
            <a:ln w="9525">
              <a:solidFill>
                <a:schemeClr val="tx1"/>
              </a:solidFill>
              <a:round/>
              <a:headEnd/>
              <a:tailEnd/>
            </a:ln>
            <a:effectLst/>
          </p:spPr>
          <p:txBody>
            <a:bodyPr wrap="none" anchor="ctr"/>
            <a:lstStyle/>
            <a:p>
              <a:endParaRPr lang="zh-CN" altLang="en-US"/>
            </a:p>
          </p:txBody>
        </p:sp>
        <p:sp>
          <p:nvSpPr>
            <p:cNvPr id="55" name="Line 96"/>
            <p:cNvSpPr>
              <a:spLocks noChangeShapeType="1"/>
            </p:cNvSpPr>
            <p:nvPr/>
          </p:nvSpPr>
          <p:spPr bwMode="auto">
            <a:xfrm flipH="1">
              <a:off x="3470" y="2296"/>
              <a:ext cx="816" cy="0"/>
            </a:xfrm>
            <a:prstGeom prst="line">
              <a:avLst/>
            </a:prstGeom>
            <a:noFill/>
            <a:ln w="9525">
              <a:solidFill>
                <a:schemeClr val="tx1"/>
              </a:solidFill>
              <a:round/>
              <a:headEnd/>
              <a:tailEnd type="triangle" w="med" len="med"/>
            </a:ln>
            <a:effectLst/>
          </p:spPr>
          <p:txBody>
            <a:bodyPr/>
            <a:lstStyle/>
            <a:p>
              <a:endParaRPr lang="zh-CN" altLang="en-US"/>
            </a:p>
          </p:txBody>
        </p:sp>
        <p:sp>
          <p:nvSpPr>
            <p:cNvPr id="56" name="Text Box 97"/>
            <p:cNvSpPr txBox="1">
              <a:spLocks noChangeArrowheads="1"/>
            </p:cNvSpPr>
            <p:nvPr/>
          </p:nvSpPr>
          <p:spPr bwMode="auto">
            <a:xfrm>
              <a:off x="3606" y="2296"/>
              <a:ext cx="409" cy="233"/>
            </a:xfrm>
            <a:prstGeom prst="rect">
              <a:avLst/>
            </a:prstGeom>
            <a:noFill/>
            <a:ln w="9525">
              <a:noFill/>
              <a:miter lim="800000"/>
              <a:headEnd/>
              <a:tailEnd/>
            </a:ln>
            <a:effectLst/>
          </p:spPr>
          <p:txBody>
            <a:bodyPr wrap="none">
              <a:spAutoFit/>
            </a:bodyPr>
            <a:lstStyle/>
            <a:p>
              <a:r>
                <a:rPr lang="zh-CN" altLang="en-US"/>
                <a:t>取消</a:t>
              </a:r>
            </a:p>
          </p:txBody>
        </p:sp>
        <p:sp>
          <p:nvSpPr>
            <p:cNvPr id="57" name="Text Box 98"/>
            <p:cNvSpPr txBox="1">
              <a:spLocks noChangeArrowheads="1"/>
            </p:cNvSpPr>
            <p:nvPr/>
          </p:nvSpPr>
          <p:spPr bwMode="auto">
            <a:xfrm>
              <a:off x="4604" y="1887"/>
              <a:ext cx="409" cy="233"/>
            </a:xfrm>
            <a:prstGeom prst="rect">
              <a:avLst/>
            </a:prstGeom>
            <a:noFill/>
            <a:ln w="9525">
              <a:noFill/>
              <a:miter lim="800000"/>
              <a:headEnd/>
              <a:tailEnd/>
            </a:ln>
            <a:effectLst/>
          </p:spPr>
          <p:txBody>
            <a:bodyPr wrap="none">
              <a:spAutoFit/>
            </a:bodyPr>
            <a:lstStyle/>
            <a:p>
              <a:r>
                <a:rPr lang="zh-CN" altLang="en-US"/>
                <a:t>取消</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模型介绍</a:t>
            </a:r>
          </a:p>
        </p:txBody>
      </p:sp>
      <p:sp>
        <p:nvSpPr>
          <p:cNvPr id="3" name="内容占位符 2"/>
          <p:cNvSpPr>
            <a:spLocks noGrp="1"/>
          </p:cNvSpPr>
          <p:nvPr>
            <p:ph idx="1"/>
          </p:nvPr>
        </p:nvSpPr>
        <p:spPr/>
        <p:txBody>
          <a:bodyPr>
            <a:normAutofit/>
          </a:bodyPr>
          <a:lstStyle/>
          <a:p>
            <a:pPr>
              <a:lnSpc>
                <a:spcPct val="90000"/>
              </a:lnSpc>
            </a:pPr>
            <a:r>
              <a:rPr lang="zh-CN" altLang="en-US" sz="2400" dirty="0" smtClean="0">
                <a:latin typeface="Times New Roman" pitchFamily="18" charset="0"/>
                <a:cs typeface="Times New Roman" pitchFamily="18" charset="0"/>
              </a:rPr>
              <a:t>有限状态自动机</a:t>
            </a:r>
            <a:r>
              <a:rPr lang="en-US" altLang="zh-CN" sz="2400" dirty="0" smtClean="0">
                <a:latin typeface="Times New Roman" pitchFamily="18" charset="0"/>
                <a:cs typeface="Times New Roman" pitchFamily="18" charset="0"/>
              </a:rPr>
              <a:t>(finite </a:t>
            </a:r>
            <a:r>
              <a:rPr lang="en-US" altLang="zh-CN" sz="2400" dirty="0" err="1" smtClean="0">
                <a:latin typeface="Times New Roman" pitchFamily="18" charset="0"/>
                <a:cs typeface="Times New Roman" pitchFamily="18" charset="0"/>
              </a:rPr>
              <a:t>automaton,FA</a:t>
            </a:r>
            <a:r>
              <a:rPr lang="en-US" altLang="zh-CN"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是一个五元组：</a:t>
            </a:r>
            <a:endParaRPr lang="en-US" altLang="zh-CN" sz="2400" dirty="0" smtClean="0">
              <a:latin typeface="Times New Roman" pitchFamily="18" charset="0"/>
              <a:cs typeface="Times New Roman" pitchFamily="18" charset="0"/>
            </a:endParaRPr>
          </a:p>
          <a:p>
            <a:pPr algn="ctr">
              <a:lnSpc>
                <a:spcPct val="90000"/>
              </a:lnSpc>
              <a:buNone/>
            </a:pPr>
            <a:r>
              <a:rPr lang="en-US" altLang="zh-CN" sz="2400" dirty="0" smtClean="0">
                <a:latin typeface="Times New Roman" pitchFamily="18" charset="0"/>
                <a:cs typeface="Times New Roman" pitchFamily="18" charset="0"/>
              </a:rPr>
              <a:t>M=(Q</a:t>
            </a:r>
            <a:r>
              <a:rPr lang="zh-CN" altLang="en-US" sz="2400" dirty="0" smtClean="0">
                <a:latin typeface="Times New Roman" pitchFamily="18" charset="0"/>
                <a:cs typeface="Times New Roman" pitchFamily="18" charset="0"/>
              </a:rPr>
              <a:t>，∑， </a:t>
            </a:r>
            <a:r>
              <a:rPr lang="en-US" altLang="zh-CN" sz="2400" dirty="0" smtClean="0">
                <a:latin typeface="Times New Roman" pitchFamily="18" charset="0"/>
                <a:cs typeface="Times New Roman" pitchFamily="18" charset="0"/>
              </a:rPr>
              <a:t>q</a:t>
            </a:r>
            <a:r>
              <a:rPr lang="en-US" altLang="zh-CN" sz="2400" baseline="-30000" dirty="0" smtClean="0">
                <a:latin typeface="Times New Roman" pitchFamily="18" charset="0"/>
                <a:cs typeface="Times New Roman" pitchFamily="18" charset="0"/>
              </a:rPr>
              <a:t>0</a:t>
            </a:r>
            <a:r>
              <a:rPr lang="zh-CN" altLang="en-US" sz="2400" dirty="0" smtClean="0">
                <a:latin typeface="Times New Roman" pitchFamily="18" charset="0"/>
                <a:cs typeface="Times New Roman" pitchFamily="18" charset="0"/>
              </a:rPr>
              <a:t>，</a:t>
            </a:r>
            <a:r>
              <a:rPr lang="en-US" altLang="zh-CN" sz="2400" dirty="0" smtClean="0">
                <a:latin typeface="Times New Roman" pitchFamily="18" charset="0"/>
                <a:cs typeface="Times New Roman" pitchFamily="18" charset="0"/>
              </a:rPr>
              <a:t>δ</a:t>
            </a:r>
            <a:r>
              <a:rPr lang="zh-CN" altLang="en-US" sz="2400" dirty="0" smtClean="0">
                <a:latin typeface="Times New Roman" pitchFamily="18" charset="0"/>
                <a:cs typeface="Times New Roman" pitchFamily="18" charset="0"/>
              </a:rPr>
              <a:t>，</a:t>
            </a:r>
            <a:r>
              <a:rPr lang="en-US" altLang="zh-CN" sz="2400" dirty="0" smtClean="0">
                <a:latin typeface="Times New Roman" pitchFamily="18" charset="0"/>
                <a:cs typeface="Times New Roman" pitchFamily="18" charset="0"/>
              </a:rPr>
              <a:t>F)</a:t>
            </a:r>
          </a:p>
          <a:p>
            <a:pPr algn="just">
              <a:lnSpc>
                <a:spcPct val="90000"/>
              </a:lnSpc>
              <a:buNone/>
            </a:pPr>
            <a:r>
              <a:rPr lang="en-US" altLang="zh-CN" sz="2400" dirty="0" smtClean="0">
                <a:latin typeface="Times New Roman" pitchFamily="18" charset="0"/>
                <a:cs typeface="Times New Roman" pitchFamily="18" charset="0"/>
              </a:rPr>
              <a:t>Q——</a:t>
            </a:r>
            <a:r>
              <a:rPr lang="zh-CN" altLang="en-US" sz="2400" dirty="0" smtClean="0">
                <a:latin typeface="Times New Roman" pitchFamily="18" charset="0"/>
                <a:cs typeface="Times New Roman" pitchFamily="18" charset="0"/>
              </a:rPr>
              <a:t>状态的非空有限集合。</a:t>
            </a:r>
            <a:r>
              <a:rPr lang="zh-CN" altLang="en-US" sz="2400" dirty="0" smtClean="0">
                <a:latin typeface="Times New Roman" pitchFamily="18" charset="0"/>
                <a:cs typeface="Times New Roman" pitchFamily="18" charset="0"/>
                <a:sym typeface="Symbol" pitchFamily="18" charset="2"/>
              </a:rPr>
              <a:t></a:t>
            </a:r>
            <a:r>
              <a:rPr lang="en-US" altLang="zh-CN" sz="2400" dirty="0" err="1" smtClean="0">
                <a:latin typeface="Times New Roman" pitchFamily="18" charset="0"/>
                <a:cs typeface="Times New Roman" pitchFamily="18" charset="0"/>
              </a:rPr>
              <a:t>q∈Q</a:t>
            </a:r>
            <a:r>
              <a:rPr lang="zh-CN" altLang="en-US" sz="2400" dirty="0" smtClean="0">
                <a:latin typeface="Times New Roman" pitchFamily="18" charset="0"/>
                <a:cs typeface="Times New Roman" pitchFamily="18" charset="0"/>
              </a:rPr>
              <a:t>，</a:t>
            </a:r>
            <a:r>
              <a:rPr lang="en-US" altLang="zh-CN" sz="2400" dirty="0" smtClean="0">
                <a:latin typeface="Times New Roman" pitchFamily="18" charset="0"/>
                <a:cs typeface="Times New Roman" pitchFamily="18" charset="0"/>
              </a:rPr>
              <a:t>q</a:t>
            </a:r>
            <a:r>
              <a:rPr lang="zh-CN" altLang="en-US" sz="2400" dirty="0" smtClean="0">
                <a:latin typeface="Times New Roman" pitchFamily="18" charset="0"/>
                <a:cs typeface="Times New Roman" pitchFamily="18" charset="0"/>
              </a:rPr>
              <a:t>为</a:t>
            </a:r>
            <a:r>
              <a:rPr lang="en-US" altLang="zh-CN" sz="2400" dirty="0" smtClean="0">
                <a:latin typeface="Times New Roman" pitchFamily="18" charset="0"/>
                <a:cs typeface="Times New Roman" pitchFamily="18" charset="0"/>
              </a:rPr>
              <a:t>M</a:t>
            </a:r>
            <a:r>
              <a:rPr lang="zh-CN" altLang="en-US" sz="2400" dirty="0" smtClean="0">
                <a:latin typeface="Times New Roman" pitchFamily="18" charset="0"/>
                <a:cs typeface="Times New Roman" pitchFamily="18" charset="0"/>
              </a:rPr>
              <a:t>的一个状态。</a:t>
            </a:r>
          </a:p>
          <a:p>
            <a:pPr>
              <a:lnSpc>
                <a:spcPct val="90000"/>
              </a:lnSpc>
              <a:buNone/>
            </a:pPr>
            <a:r>
              <a:rPr lang="zh-CN" altLang="en-US" sz="2400" dirty="0" smtClean="0">
                <a:latin typeface="Times New Roman" pitchFamily="18" charset="0"/>
                <a:cs typeface="Times New Roman" pitchFamily="18" charset="0"/>
              </a:rPr>
              <a:t>∑</a:t>
            </a:r>
            <a:r>
              <a:rPr lang="en-US" altLang="zh-CN"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输入字母表。输入字符串都是∑上的字符串。 </a:t>
            </a:r>
          </a:p>
          <a:p>
            <a:pPr algn="just">
              <a:lnSpc>
                <a:spcPct val="90000"/>
              </a:lnSpc>
              <a:buNone/>
            </a:pPr>
            <a:r>
              <a:rPr lang="en-US" altLang="zh-CN" sz="2400" dirty="0" smtClean="0">
                <a:latin typeface="Times New Roman" pitchFamily="18" charset="0"/>
                <a:cs typeface="Times New Roman" pitchFamily="18" charset="0"/>
              </a:rPr>
              <a:t>q</a:t>
            </a:r>
            <a:r>
              <a:rPr lang="en-US" altLang="zh-CN" sz="2400" baseline="-30000" dirty="0" smtClean="0">
                <a:latin typeface="Times New Roman" pitchFamily="18" charset="0"/>
                <a:cs typeface="Times New Roman" pitchFamily="18" charset="0"/>
              </a:rPr>
              <a:t>0</a:t>
            </a:r>
            <a:r>
              <a:rPr lang="en-US" altLang="zh-CN" sz="2400" dirty="0" smtClean="0">
                <a:latin typeface="Times New Roman" pitchFamily="18" charset="0"/>
                <a:cs typeface="Times New Roman" pitchFamily="18" charset="0"/>
              </a:rPr>
              <a:t>——q</a:t>
            </a:r>
            <a:r>
              <a:rPr lang="en-US" altLang="zh-CN" sz="2400" baseline="-30000" dirty="0" smtClean="0">
                <a:latin typeface="Times New Roman" pitchFamily="18" charset="0"/>
                <a:cs typeface="Times New Roman" pitchFamily="18" charset="0"/>
              </a:rPr>
              <a:t>0</a:t>
            </a:r>
            <a:r>
              <a:rPr lang="en-US" altLang="zh-CN" sz="2400" dirty="0" smtClean="0">
                <a:latin typeface="Times New Roman" pitchFamily="18" charset="0"/>
                <a:cs typeface="Times New Roman" pitchFamily="18" charset="0"/>
              </a:rPr>
              <a:t>∈Q</a:t>
            </a:r>
            <a:r>
              <a:rPr lang="zh-CN" altLang="en-US" sz="2400" dirty="0" smtClean="0">
                <a:latin typeface="Times New Roman" pitchFamily="18" charset="0"/>
                <a:cs typeface="Times New Roman" pitchFamily="18" charset="0"/>
              </a:rPr>
              <a:t>，是</a:t>
            </a:r>
            <a:r>
              <a:rPr lang="en-US" altLang="zh-CN" sz="2400" dirty="0" smtClean="0">
                <a:latin typeface="Times New Roman" pitchFamily="18" charset="0"/>
                <a:cs typeface="Times New Roman" pitchFamily="18" charset="0"/>
              </a:rPr>
              <a:t>M</a:t>
            </a:r>
            <a:r>
              <a:rPr lang="zh-CN" altLang="en-US" sz="2400" dirty="0" smtClean="0">
                <a:latin typeface="Times New Roman" pitchFamily="18" charset="0"/>
                <a:cs typeface="Times New Roman" pitchFamily="18" charset="0"/>
              </a:rPr>
              <a:t>的开始状态（初始状态或者启动状态）。</a:t>
            </a:r>
            <a:endParaRPr lang="en-US" altLang="zh-CN" sz="2400" dirty="0" smtClean="0">
              <a:latin typeface="Times New Roman" pitchFamily="18" charset="0"/>
              <a:cs typeface="Times New Roman" pitchFamily="18" charset="0"/>
            </a:endParaRPr>
          </a:p>
          <a:p>
            <a:pPr>
              <a:buNone/>
            </a:pPr>
            <a:r>
              <a:rPr lang="en-US" altLang="zh-CN" sz="2400" dirty="0" smtClean="0">
                <a:latin typeface="Times New Roman" pitchFamily="18" charset="0"/>
                <a:cs typeface="Times New Roman" pitchFamily="18" charset="0"/>
              </a:rPr>
              <a:t>δ——</a:t>
            </a:r>
            <a:r>
              <a:rPr lang="zh-CN" altLang="en-US" sz="2400" dirty="0" smtClean="0">
                <a:latin typeface="Times New Roman" pitchFamily="18" charset="0"/>
                <a:cs typeface="Times New Roman" pitchFamily="18" charset="0"/>
              </a:rPr>
              <a:t>状态转移函数</a:t>
            </a:r>
            <a:r>
              <a:rPr lang="en-US" altLang="zh-CN"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转换函数或移动函数</a:t>
            </a:r>
            <a:r>
              <a:rPr lang="en-US" altLang="zh-CN"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 </a:t>
            </a:r>
            <a:r>
              <a:rPr lang="en-US" altLang="zh-CN" sz="2400" dirty="0" smtClean="0">
                <a:latin typeface="Times New Roman" pitchFamily="18" charset="0"/>
                <a:cs typeface="Times New Roman" pitchFamily="18" charset="0"/>
              </a:rPr>
              <a:t>δ</a:t>
            </a:r>
            <a:r>
              <a:rPr lang="zh-CN" altLang="en-US" sz="2400" dirty="0" smtClean="0">
                <a:latin typeface="Times New Roman" pitchFamily="18" charset="0"/>
                <a:cs typeface="Times New Roman" pitchFamily="18" charset="0"/>
              </a:rPr>
              <a:t>：</a:t>
            </a:r>
            <a:r>
              <a:rPr lang="en-US" altLang="zh-CN" sz="2400" dirty="0" smtClean="0">
                <a:latin typeface="Times New Roman" pitchFamily="18" charset="0"/>
                <a:cs typeface="Times New Roman" pitchFamily="18" charset="0"/>
              </a:rPr>
              <a:t>Q×∑</a:t>
            </a:r>
            <a:r>
              <a:rPr lang="en-US" altLang="zh-CN" sz="2400" dirty="0" smtClean="0">
                <a:latin typeface="Times New Roman" pitchFamily="18" charset="0"/>
                <a:cs typeface="Times New Roman" pitchFamily="18" charset="0"/>
                <a:sym typeface="Symbol" pitchFamily="18" charset="2"/>
              </a:rPr>
              <a:t></a:t>
            </a:r>
            <a:r>
              <a:rPr lang="en-US" altLang="zh-CN" sz="2400" dirty="0" smtClean="0">
                <a:latin typeface="Times New Roman" pitchFamily="18" charset="0"/>
                <a:cs typeface="Times New Roman" pitchFamily="18" charset="0"/>
              </a:rPr>
              <a:t>Q</a:t>
            </a:r>
            <a:r>
              <a:rPr lang="zh-CN" altLang="en-US" sz="2400" dirty="0" smtClean="0">
                <a:latin typeface="Times New Roman" pitchFamily="18" charset="0"/>
                <a:cs typeface="Times New Roman" pitchFamily="18" charset="0"/>
              </a:rPr>
              <a:t>，对</a:t>
            </a:r>
            <a:r>
              <a:rPr lang="zh-CN" altLang="en-US" sz="2400" dirty="0" smtClean="0">
                <a:latin typeface="Times New Roman" pitchFamily="18" charset="0"/>
                <a:cs typeface="Times New Roman" pitchFamily="18" charset="0"/>
                <a:sym typeface="Symbol" pitchFamily="18" charset="2"/>
              </a:rPr>
              <a:t></a:t>
            </a:r>
            <a:r>
              <a:rPr lang="en-US" altLang="zh-CN" sz="2400" dirty="0" smtClean="0">
                <a:latin typeface="Times New Roman" pitchFamily="18" charset="0"/>
                <a:cs typeface="Times New Roman" pitchFamily="18" charset="0"/>
              </a:rPr>
              <a:t>(q</a:t>
            </a:r>
            <a:r>
              <a:rPr lang="zh-CN" altLang="en-US" sz="2400" dirty="0" smtClean="0">
                <a:latin typeface="Times New Roman" pitchFamily="18" charset="0"/>
                <a:cs typeface="Times New Roman" pitchFamily="18" charset="0"/>
              </a:rPr>
              <a:t>，</a:t>
            </a:r>
            <a:r>
              <a:rPr lang="en-US" altLang="zh-CN" sz="2400" dirty="0" smtClean="0">
                <a:latin typeface="Times New Roman" pitchFamily="18" charset="0"/>
                <a:cs typeface="Times New Roman" pitchFamily="18" charset="0"/>
              </a:rPr>
              <a:t>a)∈Q×∑</a:t>
            </a:r>
            <a:r>
              <a:rPr lang="zh-CN" altLang="en-US" sz="2400" dirty="0" smtClean="0">
                <a:latin typeface="Times New Roman" pitchFamily="18" charset="0"/>
                <a:cs typeface="Times New Roman" pitchFamily="18" charset="0"/>
              </a:rPr>
              <a:t>，</a:t>
            </a:r>
            <a:r>
              <a:rPr lang="en-US" altLang="zh-CN" sz="2400" dirty="0" smtClean="0">
                <a:latin typeface="Times New Roman" pitchFamily="18" charset="0"/>
                <a:cs typeface="Times New Roman" pitchFamily="18" charset="0"/>
              </a:rPr>
              <a:t>δ(q</a:t>
            </a:r>
            <a:r>
              <a:rPr lang="zh-CN" altLang="en-US" sz="2400" dirty="0" smtClean="0">
                <a:latin typeface="Times New Roman" pitchFamily="18" charset="0"/>
                <a:cs typeface="Times New Roman" pitchFamily="18" charset="0"/>
              </a:rPr>
              <a:t>，</a:t>
            </a:r>
            <a:r>
              <a:rPr lang="en-US" altLang="zh-CN" sz="2400" dirty="0" smtClean="0">
                <a:latin typeface="Times New Roman" pitchFamily="18" charset="0"/>
                <a:cs typeface="Times New Roman" pitchFamily="18" charset="0"/>
              </a:rPr>
              <a:t>a)=p</a:t>
            </a:r>
            <a:r>
              <a:rPr lang="zh-CN" altLang="en-US" sz="2400" dirty="0" smtClean="0">
                <a:latin typeface="Times New Roman" pitchFamily="18" charset="0"/>
                <a:cs typeface="Times New Roman" pitchFamily="18" charset="0"/>
              </a:rPr>
              <a:t>表示：</a:t>
            </a:r>
            <a:r>
              <a:rPr lang="en-US" altLang="zh-CN" sz="2400" dirty="0" smtClean="0">
                <a:latin typeface="Times New Roman" pitchFamily="18" charset="0"/>
                <a:cs typeface="Times New Roman" pitchFamily="18" charset="0"/>
              </a:rPr>
              <a:t>M</a:t>
            </a:r>
            <a:r>
              <a:rPr lang="zh-CN" altLang="en-US" sz="2400" dirty="0" smtClean="0">
                <a:latin typeface="Times New Roman" pitchFamily="18" charset="0"/>
                <a:cs typeface="Times New Roman" pitchFamily="18" charset="0"/>
              </a:rPr>
              <a:t>在状态</a:t>
            </a:r>
            <a:r>
              <a:rPr lang="en-US" altLang="zh-CN" sz="2400" dirty="0" smtClean="0">
                <a:latin typeface="Times New Roman" pitchFamily="18" charset="0"/>
                <a:cs typeface="Times New Roman" pitchFamily="18" charset="0"/>
              </a:rPr>
              <a:t>q</a:t>
            </a:r>
            <a:r>
              <a:rPr lang="zh-CN" altLang="en-US" sz="2400" dirty="0" smtClean="0">
                <a:latin typeface="Times New Roman" pitchFamily="18" charset="0"/>
                <a:cs typeface="Times New Roman" pitchFamily="18" charset="0"/>
              </a:rPr>
              <a:t>读入字符</a:t>
            </a:r>
            <a:r>
              <a:rPr lang="en-US" altLang="zh-CN" sz="2400" dirty="0" smtClean="0">
                <a:latin typeface="Times New Roman" pitchFamily="18" charset="0"/>
                <a:cs typeface="Times New Roman" pitchFamily="18" charset="0"/>
              </a:rPr>
              <a:t>a</a:t>
            </a:r>
            <a:r>
              <a:rPr lang="zh-CN" altLang="en-US" sz="2400" dirty="0" smtClean="0">
                <a:latin typeface="Times New Roman" pitchFamily="18" charset="0"/>
                <a:cs typeface="Times New Roman" pitchFamily="18" charset="0"/>
              </a:rPr>
              <a:t>，将状态变成</a:t>
            </a:r>
            <a:r>
              <a:rPr lang="en-US" altLang="zh-CN" sz="2400" dirty="0" smtClean="0">
                <a:latin typeface="Times New Roman" pitchFamily="18" charset="0"/>
                <a:cs typeface="Times New Roman" pitchFamily="18" charset="0"/>
              </a:rPr>
              <a:t>p</a:t>
            </a:r>
            <a:r>
              <a:rPr lang="zh-CN" altLang="en-US" sz="2400" dirty="0" smtClean="0">
                <a:latin typeface="Times New Roman" pitchFamily="18" charset="0"/>
                <a:cs typeface="Times New Roman" pitchFamily="18" charset="0"/>
              </a:rPr>
              <a:t>，并将读头指向输入字符串的下一个字符。</a:t>
            </a:r>
          </a:p>
          <a:p>
            <a:pPr>
              <a:buNone/>
            </a:pPr>
            <a:r>
              <a:rPr lang="en-US" altLang="zh-CN" sz="2400" dirty="0" smtClean="0">
                <a:latin typeface="Times New Roman" pitchFamily="18" charset="0"/>
                <a:cs typeface="Times New Roman" pitchFamily="18" charset="0"/>
              </a:rPr>
              <a:t>F——F</a:t>
            </a:r>
            <a:r>
              <a:rPr lang="en-US" altLang="zh-CN" sz="2400" dirty="0" smtClean="0">
                <a:latin typeface="Times New Roman" pitchFamily="18" charset="0"/>
                <a:cs typeface="Times New Roman" pitchFamily="18" charset="0"/>
                <a:sym typeface="Symbol" pitchFamily="18" charset="2"/>
              </a:rPr>
              <a:t></a:t>
            </a:r>
            <a:r>
              <a:rPr lang="en-US" altLang="zh-CN" sz="2400" dirty="0" smtClean="0">
                <a:latin typeface="Times New Roman" pitchFamily="18" charset="0"/>
                <a:cs typeface="Times New Roman" pitchFamily="18" charset="0"/>
              </a:rPr>
              <a:t>Q</a:t>
            </a:r>
            <a:r>
              <a:rPr lang="zh-CN" altLang="en-US" sz="2400" dirty="0" smtClean="0">
                <a:latin typeface="Times New Roman" pitchFamily="18" charset="0"/>
                <a:cs typeface="Times New Roman" pitchFamily="18" charset="0"/>
              </a:rPr>
              <a:t>，是</a:t>
            </a:r>
            <a:r>
              <a:rPr lang="en-US" altLang="zh-CN" sz="2400" dirty="0" smtClean="0">
                <a:latin typeface="Times New Roman" pitchFamily="18" charset="0"/>
                <a:cs typeface="Times New Roman" pitchFamily="18" charset="0"/>
              </a:rPr>
              <a:t>M</a:t>
            </a:r>
            <a:r>
              <a:rPr lang="zh-CN" altLang="en-US" sz="2400" dirty="0" smtClean="0">
                <a:latin typeface="Times New Roman" pitchFamily="18" charset="0"/>
                <a:cs typeface="Times New Roman" pitchFamily="18" charset="0"/>
              </a:rPr>
              <a:t>的终止状态集合。</a:t>
            </a:r>
          </a:p>
          <a:p>
            <a:pPr>
              <a:buNone/>
            </a:pPr>
            <a:r>
              <a:rPr lang="zh-CN" altLang="en-US" sz="2400" dirty="0" smtClean="0">
                <a:latin typeface="Times New Roman" pitchFamily="18" charset="0"/>
                <a:cs typeface="Times New Roman" pitchFamily="18" charset="0"/>
              </a:rPr>
              <a:t>        </a:t>
            </a:r>
            <a:r>
              <a:rPr lang="zh-CN" altLang="en-US" sz="2400" dirty="0" smtClean="0">
                <a:latin typeface="Times New Roman" pitchFamily="18" charset="0"/>
                <a:cs typeface="Times New Roman" pitchFamily="18" charset="0"/>
                <a:sym typeface="Symbol" pitchFamily="18" charset="2"/>
              </a:rPr>
              <a:t></a:t>
            </a:r>
            <a:r>
              <a:rPr lang="en-US" altLang="zh-CN" sz="2400" dirty="0" err="1" smtClean="0">
                <a:latin typeface="Times New Roman" pitchFamily="18" charset="0"/>
                <a:cs typeface="Times New Roman" pitchFamily="18" charset="0"/>
              </a:rPr>
              <a:t>q∈F</a:t>
            </a:r>
            <a:r>
              <a:rPr lang="zh-CN" altLang="en-US" sz="2400" dirty="0" smtClean="0">
                <a:latin typeface="Times New Roman" pitchFamily="18" charset="0"/>
                <a:cs typeface="Times New Roman" pitchFamily="18" charset="0"/>
              </a:rPr>
              <a:t>，</a:t>
            </a:r>
            <a:r>
              <a:rPr lang="en-US" altLang="zh-CN" sz="2400" dirty="0" smtClean="0">
                <a:latin typeface="Times New Roman" pitchFamily="18" charset="0"/>
                <a:cs typeface="Times New Roman" pitchFamily="18" charset="0"/>
              </a:rPr>
              <a:t>q</a:t>
            </a:r>
            <a:r>
              <a:rPr lang="zh-CN" altLang="en-US" sz="2400" dirty="0" smtClean="0">
                <a:latin typeface="Times New Roman" pitchFamily="18" charset="0"/>
                <a:cs typeface="Times New Roman" pitchFamily="18" charset="0"/>
              </a:rPr>
              <a:t>称</a:t>
            </a:r>
            <a:r>
              <a:rPr lang="en-US" altLang="zh-CN" sz="2400" dirty="0" smtClean="0">
                <a:latin typeface="Times New Roman" pitchFamily="18" charset="0"/>
                <a:cs typeface="Times New Roman" pitchFamily="18" charset="0"/>
              </a:rPr>
              <a:t>M</a:t>
            </a:r>
            <a:r>
              <a:rPr lang="zh-CN" altLang="en-US" sz="2400" dirty="0" smtClean="0">
                <a:latin typeface="Times New Roman" pitchFamily="18" charset="0"/>
                <a:cs typeface="Times New Roman" pitchFamily="18" charset="0"/>
              </a:rPr>
              <a:t>的终止状态（接受状态）。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举例</a:t>
            </a:r>
          </a:p>
        </p:txBody>
      </p:sp>
      <p:sp>
        <p:nvSpPr>
          <p:cNvPr id="3" name="内容占位符 2"/>
          <p:cNvSpPr>
            <a:spLocks noGrp="1"/>
          </p:cNvSpPr>
          <p:nvPr>
            <p:ph idx="1"/>
          </p:nvPr>
        </p:nvSpPr>
        <p:spPr/>
        <p:txBody>
          <a:bodyPr/>
          <a:lstStyle/>
          <a:p>
            <a:pPr>
              <a:lnSpc>
                <a:spcPct val="80000"/>
              </a:lnSpc>
            </a:pPr>
            <a:r>
              <a:rPr lang="zh-CN" altLang="en-US" sz="2400" dirty="0" smtClean="0">
                <a:latin typeface="Times New Roman" pitchFamily="18" charset="0"/>
                <a:ea typeface="宋体" charset="-122"/>
                <a:cs typeface="Times New Roman" pitchFamily="18" charset="0"/>
              </a:rPr>
              <a:t>有限状态自动机 </a:t>
            </a:r>
          </a:p>
          <a:p>
            <a:pPr algn="ctr">
              <a:lnSpc>
                <a:spcPct val="80000"/>
              </a:lnSpc>
              <a:buNone/>
            </a:pPr>
            <a:r>
              <a:rPr lang="en-US" altLang="zh-CN" sz="2400" dirty="0" smtClean="0">
                <a:latin typeface="Times New Roman" pitchFamily="18" charset="0"/>
                <a:ea typeface="宋体" charset="-122"/>
                <a:cs typeface="Times New Roman" pitchFamily="18" charset="0"/>
              </a:rPr>
              <a:t>M</a:t>
            </a:r>
            <a:r>
              <a:rPr lang="en-US" altLang="zh-CN" sz="2400" baseline="-30000" dirty="0" smtClean="0">
                <a:latin typeface="Times New Roman" pitchFamily="18" charset="0"/>
                <a:ea typeface="宋体" charset="-122"/>
                <a:cs typeface="Times New Roman" pitchFamily="18" charset="0"/>
              </a:rPr>
              <a:t>1</a:t>
            </a:r>
            <a:r>
              <a:rPr lang="en-US" altLang="zh-CN" sz="2400" dirty="0" smtClean="0">
                <a:latin typeface="Times New Roman" pitchFamily="18" charset="0"/>
                <a:ea typeface="宋体" charset="-122"/>
                <a:cs typeface="Times New Roman" pitchFamily="18" charset="0"/>
              </a:rPr>
              <a:t>=({q</a:t>
            </a:r>
            <a:r>
              <a:rPr lang="en-US" altLang="zh-CN" sz="2400" baseline="-30000" dirty="0" smtClean="0">
                <a:latin typeface="Times New Roman" pitchFamily="18" charset="0"/>
                <a:ea typeface="宋体" charset="-122"/>
                <a:cs typeface="Times New Roman" pitchFamily="18" charset="0"/>
              </a:rPr>
              <a:t>0</a:t>
            </a:r>
            <a:r>
              <a:rPr lang="zh-CN" altLang="en-US" sz="2400" dirty="0" smtClean="0">
                <a:latin typeface="Times New Roman" pitchFamily="18" charset="0"/>
                <a:ea typeface="宋体" charset="-122"/>
                <a:cs typeface="Times New Roman" pitchFamily="18" charset="0"/>
              </a:rPr>
              <a:t>，</a:t>
            </a:r>
            <a:r>
              <a:rPr lang="en-US" altLang="zh-CN" sz="2400" dirty="0" smtClean="0">
                <a:latin typeface="Times New Roman" pitchFamily="18" charset="0"/>
                <a:ea typeface="宋体" charset="-122"/>
                <a:cs typeface="Times New Roman" pitchFamily="18" charset="0"/>
              </a:rPr>
              <a:t>q</a:t>
            </a:r>
            <a:r>
              <a:rPr lang="en-US" altLang="zh-CN" sz="2400" baseline="-30000" dirty="0" smtClean="0">
                <a:latin typeface="Times New Roman" pitchFamily="18" charset="0"/>
                <a:ea typeface="宋体" charset="-122"/>
                <a:cs typeface="Times New Roman" pitchFamily="18" charset="0"/>
              </a:rPr>
              <a:t>1</a:t>
            </a:r>
            <a:r>
              <a:rPr lang="zh-CN" altLang="en-US" sz="2400" dirty="0" smtClean="0">
                <a:latin typeface="Times New Roman" pitchFamily="18" charset="0"/>
                <a:ea typeface="宋体" charset="-122"/>
                <a:cs typeface="Times New Roman" pitchFamily="18" charset="0"/>
              </a:rPr>
              <a:t>，</a:t>
            </a:r>
            <a:r>
              <a:rPr lang="en-US" altLang="zh-CN" sz="2400" dirty="0" smtClean="0">
                <a:latin typeface="Times New Roman" pitchFamily="18" charset="0"/>
                <a:ea typeface="宋体" charset="-122"/>
                <a:cs typeface="Times New Roman" pitchFamily="18" charset="0"/>
              </a:rPr>
              <a:t>q</a:t>
            </a:r>
            <a:r>
              <a:rPr lang="en-US" altLang="zh-CN" sz="2400" baseline="-30000" dirty="0" smtClean="0">
                <a:latin typeface="Times New Roman" pitchFamily="18" charset="0"/>
                <a:ea typeface="宋体" charset="-122"/>
                <a:cs typeface="Times New Roman" pitchFamily="18" charset="0"/>
              </a:rPr>
              <a:t>2</a:t>
            </a:r>
            <a:r>
              <a:rPr lang="en-US" altLang="zh-CN" sz="2400" dirty="0" smtClean="0">
                <a:latin typeface="Times New Roman" pitchFamily="18" charset="0"/>
                <a:ea typeface="宋体" charset="-122"/>
                <a:cs typeface="Times New Roman" pitchFamily="18" charset="0"/>
              </a:rPr>
              <a:t>}</a:t>
            </a:r>
            <a:r>
              <a:rPr lang="zh-CN" altLang="en-US" sz="2400" dirty="0" smtClean="0">
                <a:latin typeface="Times New Roman" pitchFamily="18" charset="0"/>
                <a:ea typeface="宋体" charset="-122"/>
                <a:cs typeface="Times New Roman" pitchFamily="18" charset="0"/>
              </a:rPr>
              <a:t>，</a:t>
            </a:r>
            <a:r>
              <a:rPr lang="en-US" altLang="zh-CN" sz="2400" dirty="0" smtClean="0">
                <a:latin typeface="Times New Roman" pitchFamily="18" charset="0"/>
                <a:ea typeface="宋体" charset="-122"/>
                <a:cs typeface="Times New Roman" pitchFamily="18" charset="0"/>
              </a:rPr>
              <a:t>{0}</a:t>
            </a:r>
            <a:r>
              <a:rPr lang="zh-CN" altLang="en-US" sz="2400" dirty="0" smtClean="0">
                <a:latin typeface="Times New Roman" pitchFamily="18" charset="0"/>
                <a:ea typeface="宋体" charset="-122"/>
                <a:cs typeface="Times New Roman" pitchFamily="18" charset="0"/>
              </a:rPr>
              <a:t>，</a:t>
            </a:r>
            <a:r>
              <a:rPr lang="en-US" altLang="zh-CN" sz="2400" dirty="0" smtClean="0">
                <a:latin typeface="Times New Roman" pitchFamily="18" charset="0"/>
                <a:ea typeface="宋体" charset="-122"/>
                <a:cs typeface="Times New Roman" pitchFamily="18" charset="0"/>
              </a:rPr>
              <a:t>δ</a:t>
            </a:r>
            <a:r>
              <a:rPr lang="en-US" altLang="zh-CN" sz="2400" baseline="-30000" dirty="0" smtClean="0">
                <a:latin typeface="Times New Roman" pitchFamily="18" charset="0"/>
                <a:ea typeface="宋体" charset="-122"/>
                <a:cs typeface="Times New Roman" pitchFamily="18" charset="0"/>
              </a:rPr>
              <a:t>1</a:t>
            </a:r>
            <a:r>
              <a:rPr lang="zh-CN" altLang="en-US" sz="2400" dirty="0" smtClean="0">
                <a:latin typeface="Times New Roman" pitchFamily="18" charset="0"/>
                <a:ea typeface="宋体" charset="-122"/>
                <a:cs typeface="Times New Roman" pitchFamily="18" charset="0"/>
              </a:rPr>
              <a:t>，</a:t>
            </a:r>
            <a:r>
              <a:rPr lang="en-US" altLang="zh-CN" sz="2400" dirty="0" smtClean="0">
                <a:latin typeface="Times New Roman" pitchFamily="18" charset="0"/>
                <a:ea typeface="宋体" charset="-122"/>
                <a:cs typeface="Times New Roman" pitchFamily="18" charset="0"/>
              </a:rPr>
              <a:t>q</a:t>
            </a:r>
            <a:r>
              <a:rPr lang="en-US" altLang="zh-CN" sz="2400" baseline="-30000" dirty="0" smtClean="0">
                <a:latin typeface="Times New Roman" pitchFamily="18" charset="0"/>
                <a:ea typeface="宋体" charset="-122"/>
                <a:cs typeface="Times New Roman" pitchFamily="18" charset="0"/>
              </a:rPr>
              <a:t>0</a:t>
            </a:r>
            <a:r>
              <a:rPr lang="zh-CN" altLang="en-US" sz="2400" dirty="0" smtClean="0">
                <a:latin typeface="Times New Roman" pitchFamily="18" charset="0"/>
                <a:ea typeface="宋体" charset="-122"/>
                <a:cs typeface="Times New Roman" pitchFamily="18" charset="0"/>
              </a:rPr>
              <a:t>，</a:t>
            </a:r>
            <a:r>
              <a:rPr lang="en-US" altLang="zh-CN" sz="2400" dirty="0" smtClean="0">
                <a:latin typeface="Times New Roman" pitchFamily="18" charset="0"/>
                <a:ea typeface="宋体" charset="-122"/>
                <a:cs typeface="Times New Roman" pitchFamily="18" charset="0"/>
              </a:rPr>
              <a:t>{q</a:t>
            </a:r>
            <a:r>
              <a:rPr lang="en-US" altLang="zh-CN" sz="2400" baseline="-30000" dirty="0" smtClean="0">
                <a:latin typeface="Times New Roman" pitchFamily="18" charset="0"/>
                <a:ea typeface="宋体" charset="-122"/>
                <a:cs typeface="Times New Roman" pitchFamily="18" charset="0"/>
              </a:rPr>
              <a:t>2</a:t>
            </a:r>
            <a:r>
              <a:rPr lang="en-US" altLang="zh-CN" sz="2400" dirty="0" smtClean="0">
                <a:latin typeface="Times New Roman" pitchFamily="18" charset="0"/>
                <a:ea typeface="宋体" charset="-122"/>
                <a:cs typeface="Times New Roman" pitchFamily="18" charset="0"/>
              </a:rPr>
              <a:t>})</a:t>
            </a:r>
          </a:p>
          <a:p>
            <a:pPr>
              <a:lnSpc>
                <a:spcPct val="80000"/>
              </a:lnSpc>
              <a:buNone/>
            </a:pPr>
            <a:r>
              <a:rPr lang="zh-CN" altLang="en-US" sz="2400" dirty="0" smtClean="0">
                <a:latin typeface="Times New Roman" pitchFamily="18" charset="0"/>
                <a:ea typeface="宋体" charset="-122"/>
                <a:cs typeface="Times New Roman" pitchFamily="18" charset="0"/>
              </a:rPr>
              <a:t>其中 ：</a:t>
            </a:r>
            <a:r>
              <a:rPr lang="en-US" altLang="zh-CN" sz="2400" dirty="0" smtClean="0">
                <a:latin typeface="Times New Roman" pitchFamily="18" charset="0"/>
                <a:ea typeface="宋体" charset="-122"/>
                <a:cs typeface="Times New Roman" pitchFamily="18" charset="0"/>
              </a:rPr>
              <a:t>δ</a:t>
            </a:r>
            <a:r>
              <a:rPr lang="en-US" altLang="zh-CN" sz="2400" baseline="-30000" dirty="0" smtClean="0">
                <a:latin typeface="Times New Roman" pitchFamily="18" charset="0"/>
                <a:ea typeface="宋体" charset="-122"/>
                <a:cs typeface="Times New Roman" pitchFamily="18" charset="0"/>
              </a:rPr>
              <a:t>1</a:t>
            </a:r>
            <a:r>
              <a:rPr lang="en-US" altLang="zh-CN" sz="2400" dirty="0" smtClean="0">
                <a:latin typeface="Times New Roman" pitchFamily="18" charset="0"/>
                <a:ea typeface="宋体" charset="-122"/>
                <a:cs typeface="Times New Roman" pitchFamily="18" charset="0"/>
              </a:rPr>
              <a:t>(q</a:t>
            </a:r>
            <a:r>
              <a:rPr lang="en-US" altLang="zh-CN" sz="2400" baseline="-30000" dirty="0" smtClean="0">
                <a:latin typeface="Times New Roman" pitchFamily="18" charset="0"/>
                <a:ea typeface="宋体" charset="-122"/>
                <a:cs typeface="Times New Roman" pitchFamily="18" charset="0"/>
              </a:rPr>
              <a:t>0</a:t>
            </a:r>
            <a:r>
              <a:rPr lang="en-US" altLang="zh-CN" sz="2400" dirty="0" smtClean="0">
                <a:latin typeface="Times New Roman" pitchFamily="18" charset="0"/>
                <a:ea typeface="宋体" charset="-122"/>
                <a:cs typeface="Times New Roman" pitchFamily="18" charset="0"/>
              </a:rPr>
              <a:t>,0)= q</a:t>
            </a:r>
            <a:r>
              <a:rPr lang="en-US" altLang="zh-CN" sz="2400" baseline="-30000" dirty="0" smtClean="0">
                <a:latin typeface="Times New Roman" pitchFamily="18" charset="0"/>
                <a:ea typeface="宋体" charset="-122"/>
                <a:cs typeface="Times New Roman" pitchFamily="18" charset="0"/>
              </a:rPr>
              <a:t>1</a:t>
            </a:r>
          </a:p>
          <a:p>
            <a:pPr>
              <a:lnSpc>
                <a:spcPct val="80000"/>
              </a:lnSpc>
              <a:buNone/>
            </a:pPr>
            <a:r>
              <a:rPr lang="en-US" altLang="zh-CN" sz="2400" dirty="0" smtClean="0">
                <a:latin typeface="Times New Roman" pitchFamily="18" charset="0"/>
                <a:ea typeface="宋体" charset="-122"/>
                <a:cs typeface="Times New Roman" pitchFamily="18" charset="0"/>
              </a:rPr>
              <a:t>             δ</a:t>
            </a:r>
            <a:r>
              <a:rPr lang="en-US" altLang="zh-CN" sz="2400" baseline="-30000" dirty="0" smtClean="0">
                <a:latin typeface="Times New Roman" pitchFamily="18" charset="0"/>
                <a:ea typeface="宋体" charset="-122"/>
                <a:cs typeface="Times New Roman" pitchFamily="18" charset="0"/>
              </a:rPr>
              <a:t>1</a:t>
            </a:r>
            <a:r>
              <a:rPr lang="en-US" altLang="zh-CN" sz="2400" dirty="0" smtClean="0">
                <a:latin typeface="Times New Roman" pitchFamily="18" charset="0"/>
                <a:ea typeface="宋体" charset="-122"/>
                <a:cs typeface="Times New Roman" pitchFamily="18" charset="0"/>
              </a:rPr>
              <a:t>(q</a:t>
            </a:r>
            <a:r>
              <a:rPr lang="en-US" altLang="zh-CN" sz="2400" baseline="-30000" dirty="0" smtClean="0">
                <a:latin typeface="Times New Roman" pitchFamily="18" charset="0"/>
                <a:ea typeface="宋体" charset="-122"/>
                <a:cs typeface="Times New Roman" pitchFamily="18" charset="0"/>
              </a:rPr>
              <a:t>1</a:t>
            </a:r>
            <a:r>
              <a:rPr lang="en-US" altLang="zh-CN" sz="2400" dirty="0" smtClean="0">
                <a:latin typeface="Times New Roman" pitchFamily="18" charset="0"/>
                <a:ea typeface="宋体" charset="-122"/>
                <a:cs typeface="Times New Roman" pitchFamily="18" charset="0"/>
              </a:rPr>
              <a:t>,0)= q</a:t>
            </a:r>
            <a:r>
              <a:rPr lang="en-US" altLang="zh-CN" sz="2400" baseline="-30000" dirty="0" smtClean="0">
                <a:latin typeface="Times New Roman" pitchFamily="18" charset="0"/>
                <a:ea typeface="宋体" charset="-122"/>
                <a:cs typeface="Times New Roman" pitchFamily="18" charset="0"/>
              </a:rPr>
              <a:t>2</a:t>
            </a:r>
            <a:r>
              <a:rPr lang="zh-CN" altLang="en-US" sz="2400" dirty="0" smtClean="0">
                <a:latin typeface="Times New Roman" pitchFamily="18" charset="0"/>
                <a:ea typeface="宋体" charset="-122"/>
                <a:cs typeface="Times New Roman" pitchFamily="18" charset="0"/>
              </a:rPr>
              <a:t>，</a:t>
            </a:r>
          </a:p>
          <a:p>
            <a:pPr>
              <a:lnSpc>
                <a:spcPct val="80000"/>
              </a:lnSpc>
              <a:buNone/>
            </a:pPr>
            <a:r>
              <a:rPr lang="en-US" altLang="zh-CN" sz="2400" dirty="0" smtClean="0">
                <a:latin typeface="Times New Roman" pitchFamily="18" charset="0"/>
                <a:ea typeface="宋体" charset="-122"/>
                <a:cs typeface="Times New Roman" pitchFamily="18" charset="0"/>
              </a:rPr>
              <a:t>             δ</a:t>
            </a:r>
            <a:r>
              <a:rPr lang="en-US" altLang="zh-CN" sz="2400" baseline="-30000" dirty="0" smtClean="0">
                <a:latin typeface="Times New Roman" pitchFamily="18" charset="0"/>
                <a:ea typeface="宋体" charset="-122"/>
                <a:cs typeface="Times New Roman" pitchFamily="18" charset="0"/>
              </a:rPr>
              <a:t>1</a:t>
            </a:r>
            <a:r>
              <a:rPr lang="en-US" altLang="zh-CN" sz="2400" dirty="0" smtClean="0">
                <a:latin typeface="Times New Roman" pitchFamily="18" charset="0"/>
                <a:ea typeface="宋体" charset="-122"/>
                <a:cs typeface="Times New Roman" pitchFamily="18" charset="0"/>
              </a:rPr>
              <a:t>(q</a:t>
            </a:r>
            <a:r>
              <a:rPr lang="en-US" altLang="zh-CN" sz="2400" baseline="-30000" dirty="0" smtClean="0">
                <a:latin typeface="Times New Roman" pitchFamily="18" charset="0"/>
                <a:ea typeface="宋体" charset="-122"/>
                <a:cs typeface="Times New Roman" pitchFamily="18" charset="0"/>
              </a:rPr>
              <a:t>2</a:t>
            </a:r>
            <a:r>
              <a:rPr lang="en-US" altLang="zh-CN" sz="2400" dirty="0" smtClean="0">
                <a:latin typeface="Times New Roman" pitchFamily="18" charset="0"/>
                <a:ea typeface="宋体" charset="-122"/>
                <a:cs typeface="Times New Roman" pitchFamily="18" charset="0"/>
              </a:rPr>
              <a:t>,0)= q</a:t>
            </a:r>
            <a:r>
              <a:rPr lang="en-US" altLang="zh-CN" sz="2400" baseline="-30000" dirty="0" smtClean="0">
                <a:latin typeface="Times New Roman" pitchFamily="18" charset="0"/>
                <a:ea typeface="宋体" charset="-122"/>
                <a:cs typeface="Times New Roman" pitchFamily="18" charset="0"/>
              </a:rPr>
              <a:t>1</a:t>
            </a:r>
            <a:endParaRPr lang="zh-CN" altLang="en-US" sz="2400" dirty="0" smtClean="0">
              <a:latin typeface="Times New Roman" pitchFamily="18" charset="0"/>
              <a:ea typeface="宋体" charset="-122"/>
              <a:cs typeface="Times New Roman" pitchFamily="18" charset="0"/>
            </a:endParaRPr>
          </a:p>
          <a:p>
            <a:endParaRPr lang="zh-CN" altLang="en-US" dirty="0">
              <a:latin typeface="Times New Roman" pitchFamily="18" charset="0"/>
              <a:cs typeface="Times New Roman" pitchFamily="18" charset="0"/>
            </a:endParaRPr>
          </a:p>
        </p:txBody>
      </p:sp>
      <p:sp>
        <p:nvSpPr>
          <p:cNvPr id="4" name="Line 51"/>
          <p:cNvSpPr>
            <a:spLocks noChangeShapeType="1"/>
          </p:cNvSpPr>
          <p:nvPr/>
        </p:nvSpPr>
        <p:spPr bwMode="auto">
          <a:xfrm>
            <a:off x="3251213" y="4541843"/>
            <a:ext cx="1295400" cy="0"/>
          </a:xfrm>
          <a:prstGeom prst="line">
            <a:avLst/>
          </a:prstGeom>
          <a:noFill/>
          <a:ln w="9525">
            <a:solidFill>
              <a:schemeClr val="tx1"/>
            </a:solidFill>
            <a:round/>
            <a:headEnd/>
            <a:tailEnd type="triangle" w="med" len="med"/>
          </a:ln>
          <a:effectLst/>
        </p:spPr>
        <p:txBody>
          <a:bodyPr/>
          <a:lstStyle/>
          <a:p>
            <a:endParaRPr lang="zh-CN" altLang="en-US"/>
          </a:p>
        </p:txBody>
      </p:sp>
      <p:grpSp>
        <p:nvGrpSpPr>
          <p:cNvPr id="5" name="Group 80"/>
          <p:cNvGrpSpPr>
            <a:grpSpLocks/>
          </p:cNvGrpSpPr>
          <p:nvPr/>
        </p:nvGrpSpPr>
        <p:grpSpPr bwMode="auto">
          <a:xfrm>
            <a:off x="2949588" y="4430718"/>
            <a:ext cx="387350" cy="487362"/>
            <a:chOff x="1293" y="1933"/>
            <a:chExt cx="244" cy="307"/>
          </a:xfrm>
        </p:grpSpPr>
        <p:sp>
          <p:nvSpPr>
            <p:cNvPr id="6" name="Text Box 50"/>
            <p:cNvSpPr txBox="1">
              <a:spLocks noChangeArrowheads="1"/>
            </p:cNvSpPr>
            <p:nvPr/>
          </p:nvSpPr>
          <p:spPr bwMode="auto">
            <a:xfrm>
              <a:off x="1293" y="2009"/>
              <a:ext cx="244" cy="231"/>
            </a:xfrm>
            <a:prstGeom prst="rect">
              <a:avLst/>
            </a:prstGeom>
            <a:noFill/>
            <a:ln w="9525">
              <a:noFill/>
              <a:miter lim="800000"/>
              <a:headEnd/>
              <a:tailEnd/>
            </a:ln>
            <a:effectLst/>
          </p:spPr>
          <p:txBody>
            <a:bodyPr wrap="none">
              <a:spAutoFit/>
            </a:bodyPr>
            <a:lstStyle/>
            <a:p>
              <a:r>
                <a:rPr lang="en-US" altLang="zh-CN" b="1"/>
                <a:t>q</a:t>
              </a:r>
              <a:r>
                <a:rPr lang="en-US" altLang="zh-CN" b="1" baseline="-25000"/>
                <a:t>0</a:t>
              </a:r>
            </a:p>
          </p:txBody>
        </p:sp>
        <p:sp>
          <p:nvSpPr>
            <p:cNvPr id="7" name="Oval 52"/>
            <p:cNvSpPr>
              <a:spLocks noChangeArrowheads="1"/>
            </p:cNvSpPr>
            <p:nvPr/>
          </p:nvSpPr>
          <p:spPr bwMode="auto">
            <a:xfrm>
              <a:off x="1335" y="1933"/>
              <a:ext cx="137" cy="136"/>
            </a:xfrm>
            <a:prstGeom prst="ellipse">
              <a:avLst/>
            </a:prstGeom>
            <a:noFill/>
            <a:ln w="9525">
              <a:solidFill>
                <a:schemeClr val="tx1"/>
              </a:solidFill>
              <a:round/>
              <a:headEnd/>
              <a:tailEnd/>
            </a:ln>
            <a:effectLst/>
          </p:spPr>
          <p:txBody>
            <a:bodyPr wrap="none" anchor="ctr"/>
            <a:lstStyle/>
            <a:p>
              <a:endParaRPr lang="zh-CN" altLang="en-US"/>
            </a:p>
          </p:txBody>
        </p:sp>
      </p:grpSp>
      <p:sp>
        <p:nvSpPr>
          <p:cNvPr id="8" name="Text Box 53"/>
          <p:cNvSpPr txBox="1">
            <a:spLocks noChangeArrowheads="1"/>
          </p:cNvSpPr>
          <p:nvPr/>
        </p:nvSpPr>
        <p:spPr bwMode="auto">
          <a:xfrm>
            <a:off x="3597288" y="4143380"/>
            <a:ext cx="298450" cy="366713"/>
          </a:xfrm>
          <a:prstGeom prst="rect">
            <a:avLst/>
          </a:prstGeom>
          <a:noFill/>
          <a:ln w="9525">
            <a:noFill/>
            <a:miter lim="800000"/>
            <a:headEnd/>
            <a:tailEnd/>
          </a:ln>
          <a:effectLst/>
        </p:spPr>
        <p:txBody>
          <a:bodyPr wrap="none">
            <a:spAutoFit/>
          </a:bodyPr>
          <a:lstStyle/>
          <a:p>
            <a:r>
              <a:rPr lang="en-US" altLang="zh-CN"/>
              <a:t>0</a:t>
            </a:r>
            <a:endParaRPr lang="zh-CN" altLang="en-US"/>
          </a:p>
        </p:txBody>
      </p:sp>
      <p:grpSp>
        <p:nvGrpSpPr>
          <p:cNvPr id="9" name="Group 82"/>
          <p:cNvGrpSpPr>
            <a:grpSpLocks/>
          </p:cNvGrpSpPr>
          <p:nvPr/>
        </p:nvGrpSpPr>
        <p:grpSpPr bwMode="auto">
          <a:xfrm>
            <a:off x="4403738" y="4430718"/>
            <a:ext cx="431800" cy="468312"/>
            <a:chOff x="2209" y="1933"/>
            <a:chExt cx="272" cy="295"/>
          </a:xfrm>
        </p:grpSpPr>
        <p:sp>
          <p:nvSpPr>
            <p:cNvPr id="10" name="Oval 55"/>
            <p:cNvSpPr>
              <a:spLocks noChangeArrowheads="1"/>
            </p:cNvSpPr>
            <p:nvPr/>
          </p:nvSpPr>
          <p:spPr bwMode="auto">
            <a:xfrm>
              <a:off x="2291" y="1933"/>
              <a:ext cx="136" cy="137"/>
            </a:xfrm>
            <a:prstGeom prst="ellipse">
              <a:avLst/>
            </a:prstGeom>
            <a:noFill/>
            <a:ln w="9525">
              <a:solidFill>
                <a:schemeClr val="tx1"/>
              </a:solidFill>
              <a:round/>
              <a:headEnd/>
              <a:tailEnd/>
            </a:ln>
            <a:effectLst/>
          </p:spPr>
          <p:txBody>
            <a:bodyPr wrap="none" anchor="ctr"/>
            <a:lstStyle/>
            <a:p>
              <a:endParaRPr lang="zh-CN" altLang="en-US"/>
            </a:p>
          </p:txBody>
        </p:sp>
        <p:sp>
          <p:nvSpPr>
            <p:cNvPr id="11" name="Text Box 66"/>
            <p:cNvSpPr txBox="1">
              <a:spLocks noChangeArrowheads="1"/>
            </p:cNvSpPr>
            <p:nvPr/>
          </p:nvSpPr>
          <p:spPr bwMode="auto">
            <a:xfrm>
              <a:off x="2209" y="1997"/>
              <a:ext cx="272" cy="231"/>
            </a:xfrm>
            <a:prstGeom prst="rect">
              <a:avLst/>
            </a:prstGeom>
            <a:noFill/>
            <a:ln w="9525">
              <a:noFill/>
              <a:miter lim="800000"/>
              <a:headEnd/>
              <a:tailEnd/>
            </a:ln>
            <a:effectLst/>
          </p:spPr>
          <p:txBody>
            <a:bodyPr>
              <a:spAutoFit/>
            </a:bodyPr>
            <a:lstStyle/>
            <a:p>
              <a:r>
                <a:rPr lang="en-US" altLang="zh-CN" b="1"/>
                <a:t>q</a:t>
              </a:r>
              <a:r>
                <a:rPr lang="en-US" altLang="zh-CN" b="1" baseline="-25000"/>
                <a:t>1</a:t>
              </a:r>
            </a:p>
          </p:txBody>
        </p:sp>
      </p:grpSp>
      <p:grpSp>
        <p:nvGrpSpPr>
          <p:cNvPr id="12" name="Group 81"/>
          <p:cNvGrpSpPr>
            <a:grpSpLocks/>
          </p:cNvGrpSpPr>
          <p:nvPr/>
        </p:nvGrpSpPr>
        <p:grpSpPr bwMode="auto">
          <a:xfrm>
            <a:off x="2300300" y="4359280"/>
            <a:ext cx="720725" cy="366713"/>
            <a:chOff x="884" y="1888"/>
            <a:chExt cx="454" cy="231"/>
          </a:xfrm>
        </p:grpSpPr>
        <p:sp>
          <p:nvSpPr>
            <p:cNvPr id="13" name="Text Box 69"/>
            <p:cNvSpPr txBox="1">
              <a:spLocks noChangeArrowheads="1"/>
            </p:cNvSpPr>
            <p:nvPr/>
          </p:nvSpPr>
          <p:spPr bwMode="auto">
            <a:xfrm>
              <a:off x="884" y="1888"/>
              <a:ext cx="196" cy="231"/>
            </a:xfrm>
            <a:prstGeom prst="rect">
              <a:avLst/>
            </a:prstGeom>
            <a:noFill/>
            <a:ln w="9525">
              <a:noFill/>
              <a:miter lim="800000"/>
              <a:headEnd/>
              <a:tailEnd/>
            </a:ln>
            <a:effectLst/>
          </p:spPr>
          <p:txBody>
            <a:bodyPr wrap="none">
              <a:spAutoFit/>
            </a:bodyPr>
            <a:lstStyle/>
            <a:p>
              <a:r>
                <a:rPr lang="en-US" altLang="zh-CN"/>
                <a:t>S</a:t>
              </a:r>
            </a:p>
          </p:txBody>
        </p:sp>
        <p:sp>
          <p:nvSpPr>
            <p:cNvPr id="14" name="Line 70"/>
            <p:cNvSpPr>
              <a:spLocks noChangeShapeType="1"/>
            </p:cNvSpPr>
            <p:nvPr/>
          </p:nvSpPr>
          <p:spPr bwMode="auto">
            <a:xfrm>
              <a:off x="1066" y="2006"/>
              <a:ext cx="272" cy="0"/>
            </a:xfrm>
            <a:prstGeom prst="line">
              <a:avLst/>
            </a:prstGeom>
            <a:noFill/>
            <a:ln w="9525">
              <a:solidFill>
                <a:schemeClr val="tx1"/>
              </a:solidFill>
              <a:round/>
              <a:headEnd/>
              <a:tailEnd type="triangle" w="med" len="med"/>
            </a:ln>
            <a:effectLst/>
          </p:spPr>
          <p:txBody>
            <a:bodyPr/>
            <a:lstStyle/>
            <a:p>
              <a:endParaRPr lang="zh-CN" altLang="en-US"/>
            </a:p>
          </p:txBody>
        </p:sp>
      </p:grpSp>
      <p:sp>
        <p:nvSpPr>
          <p:cNvPr id="15" name="Line 73"/>
          <p:cNvSpPr>
            <a:spLocks noChangeShapeType="1"/>
          </p:cNvSpPr>
          <p:nvPr/>
        </p:nvSpPr>
        <p:spPr bwMode="auto">
          <a:xfrm>
            <a:off x="4749813" y="4551368"/>
            <a:ext cx="1223962" cy="0"/>
          </a:xfrm>
          <a:prstGeom prst="line">
            <a:avLst/>
          </a:prstGeom>
          <a:noFill/>
          <a:ln w="9525">
            <a:solidFill>
              <a:schemeClr val="tx1"/>
            </a:solidFill>
            <a:round/>
            <a:headEnd/>
            <a:tailEnd type="triangle" w="med" len="med"/>
          </a:ln>
          <a:effectLst/>
        </p:spPr>
        <p:txBody>
          <a:bodyPr/>
          <a:lstStyle/>
          <a:p>
            <a:endParaRPr lang="zh-CN" altLang="en-US"/>
          </a:p>
        </p:txBody>
      </p:sp>
      <p:sp>
        <p:nvSpPr>
          <p:cNvPr id="16" name="Text Box 74"/>
          <p:cNvSpPr txBox="1">
            <a:spLocks noChangeArrowheads="1"/>
          </p:cNvSpPr>
          <p:nvPr/>
        </p:nvSpPr>
        <p:spPr bwMode="auto">
          <a:xfrm>
            <a:off x="5181613" y="4214818"/>
            <a:ext cx="298450" cy="366712"/>
          </a:xfrm>
          <a:prstGeom prst="rect">
            <a:avLst/>
          </a:prstGeom>
          <a:noFill/>
          <a:ln w="9525">
            <a:noFill/>
            <a:miter lim="800000"/>
            <a:headEnd/>
            <a:tailEnd/>
          </a:ln>
          <a:effectLst/>
        </p:spPr>
        <p:txBody>
          <a:bodyPr wrap="none">
            <a:spAutoFit/>
          </a:bodyPr>
          <a:lstStyle/>
          <a:p>
            <a:r>
              <a:rPr lang="en-US" altLang="zh-CN"/>
              <a:t>0</a:t>
            </a:r>
            <a:endParaRPr lang="zh-CN" altLang="en-US"/>
          </a:p>
        </p:txBody>
      </p:sp>
      <p:grpSp>
        <p:nvGrpSpPr>
          <p:cNvPr id="17" name="Group 84"/>
          <p:cNvGrpSpPr>
            <a:grpSpLocks/>
          </p:cNvGrpSpPr>
          <p:nvPr/>
        </p:nvGrpSpPr>
        <p:grpSpPr bwMode="auto">
          <a:xfrm>
            <a:off x="5926150" y="4449768"/>
            <a:ext cx="431800" cy="468312"/>
            <a:chOff x="3168" y="1945"/>
            <a:chExt cx="272" cy="295"/>
          </a:xfrm>
        </p:grpSpPr>
        <p:sp>
          <p:nvSpPr>
            <p:cNvPr id="18" name="Text Box 72"/>
            <p:cNvSpPr txBox="1">
              <a:spLocks noChangeArrowheads="1"/>
            </p:cNvSpPr>
            <p:nvPr/>
          </p:nvSpPr>
          <p:spPr bwMode="auto">
            <a:xfrm>
              <a:off x="3168" y="2009"/>
              <a:ext cx="272" cy="231"/>
            </a:xfrm>
            <a:prstGeom prst="rect">
              <a:avLst/>
            </a:prstGeom>
            <a:noFill/>
            <a:ln w="9525">
              <a:noFill/>
              <a:miter lim="800000"/>
              <a:headEnd/>
              <a:tailEnd/>
            </a:ln>
            <a:effectLst/>
          </p:spPr>
          <p:txBody>
            <a:bodyPr>
              <a:spAutoFit/>
            </a:bodyPr>
            <a:lstStyle/>
            <a:p>
              <a:r>
                <a:rPr lang="en-US" altLang="zh-CN" b="1"/>
                <a:t>q</a:t>
              </a:r>
              <a:r>
                <a:rPr lang="en-US" altLang="zh-CN" b="1" baseline="-25000"/>
                <a:t>2</a:t>
              </a:r>
            </a:p>
          </p:txBody>
        </p:sp>
        <p:grpSp>
          <p:nvGrpSpPr>
            <p:cNvPr id="19" name="Group 83"/>
            <p:cNvGrpSpPr>
              <a:grpSpLocks/>
            </p:cNvGrpSpPr>
            <p:nvPr/>
          </p:nvGrpSpPr>
          <p:grpSpPr bwMode="auto">
            <a:xfrm>
              <a:off x="3202" y="1945"/>
              <a:ext cx="136" cy="137"/>
              <a:chOff x="3202" y="1945"/>
              <a:chExt cx="136" cy="137"/>
            </a:xfrm>
          </p:grpSpPr>
          <p:sp>
            <p:nvSpPr>
              <p:cNvPr id="20" name="Oval 71"/>
              <p:cNvSpPr>
                <a:spLocks noChangeArrowheads="1"/>
              </p:cNvSpPr>
              <p:nvPr/>
            </p:nvSpPr>
            <p:spPr bwMode="auto">
              <a:xfrm>
                <a:off x="3202" y="1945"/>
                <a:ext cx="136" cy="137"/>
              </a:xfrm>
              <a:prstGeom prst="ellipse">
                <a:avLst/>
              </a:prstGeom>
              <a:noFill/>
              <a:ln w="9525">
                <a:solidFill>
                  <a:schemeClr val="tx1"/>
                </a:solidFill>
                <a:round/>
                <a:headEnd/>
                <a:tailEnd/>
              </a:ln>
              <a:effectLst/>
            </p:spPr>
            <p:txBody>
              <a:bodyPr wrap="none" anchor="ctr"/>
              <a:lstStyle/>
              <a:p>
                <a:endParaRPr lang="zh-CN" altLang="en-US"/>
              </a:p>
            </p:txBody>
          </p:sp>
          <p:sp>
            <p:nvSpPr>
              <p:cNvPr id="21" name="Oval 75"/>
              <p:cNvSpPr>
                <a:spLocks noChangeArrowheads="1"/>
              </p:cNvSpPr>
              <p:nvPr/>
            </p:nvSpPr>
            <p:spPr bwMode="auto">
              <a:xfrm>
                <a:off x="3225" y="1967"/>
                <a:ext cx="90" cy="91"/>
              </a:xfrm>
              <a:prstGeom prst="ellipse">
                <a:avLst/>
              </a:prstGeom>
              <a:noFill/>
              <a:ln w="9525">
                <a:solidFill>
                  <a:schemeClr val="tx1"/>
                </a:solidFill>
                <a:round/>
                <a:headEnd/>
                <a:tailEnd/>
              </a:ln>
              <a:effectLst/>
            </p:spPr>
            <p:txBody>
              <a:bodyPr wrap="none" anchor="ctr"/>
              <a:lstStyle/>
              <a:p>
                <a:endParaRPr lang="zh-CN" altLang="en-US"/>
              </a:p>
            </p:txBody>
          </p:sp>
        </p:grpSp>
      </p:grpSp>
      <p:grpSp>
        <p:nvGrpSpPr>
          <p:cNvPr id="22" name="Group 78"/>
          <p:cNvGrpSpPr>
            <a:grpSpLocks/>
          </p:cNvGrpSpPr>
          <p:nvPr/>
        </p:nvGrpSpPr>
        <p:grpSpPr bwMode="auto">
          <a:xfrm>
            <a:off x="4730763" y="4575180"/>
            <a:ext cx="1223962" cy="239713"/>
            <a:chOff x="2324" y="2523"/>
            <a:chExt cx="771" cy="151"/>
          </a:xfrm>
        </p:grpSpPr>
        <p:sp>
          <p:nvSpPr>
            <p:cNvPr id="23" name="Freeform 76"/>
            <p:cNvSpPr>
              <a:spLocks/>
            </p:cNvSpPr>
            <p:nvPr/>
          </p:nvSpPr>
          <p:spPr bwMode="auto">
            <a:xfrm>
              <a:off x="2324" y="2538"/>
              <a:ext cx="771" cy="136"/>
            </a:xfrm>
            <a:custGeom>
              <a:avLst/>
              <a:gdLst/>
              <a:ahLst/>
              <a:cxnLst>
                <a:cxn ang="0">
                  <a:pos x="0" y="0"/>
                </a:cxn>
                <a:cxn ang="0">
                  <a:pos x="406" y="109"/>
                </a:cxn>
                <a:cxn ang="0">
                  <a:pos x="862" y="5"/>
                </a:cxn>
              </a:cxnLst>
              <a:rect l="0" t="0" r="r" b="b"/>
              <a:pathLst>
                <a:path w="862" h="110">
                  <a:moveTo>
                    <a:pt x="0" y="0"/>
                  </a:moveTo>
                  <a:cubicBezTo>
                    <a:pt x="68" y="18"/>
                    <a:pt x="262" y="108"/>
                    <a:pt x="406" y="109"/>
                  </a:cubicBezTo>
                  <a:cubicBezTo>
                    <a:pt x="550" y="110"/>
                    <a:pt x="767" y="27"/>
                    <a:pt x="862" y="5"/>
                  </a:cubicBezTo>
                </a:path>
              </a:pathLst>
            </a:custGeom>
            <a:noFill/>
            <a:ln w="9525">
              <a:solidFill>
                <a:schemeClr val="tx1"/>
              </a:solidFill>
              <a:round/>
              <a:headEnd/>
              <a:tailEnd/>
            </a:ln>
            <a:effectLst/>
          </p:spPr>
          <p:txBody>
            <a:bodyPr/>
            <a:lstStyle/>
            <a:p>
              <a:endParaRPr lang="zh-CN" altLang="en-US"/>
            </a:p>
          </p:txBody>
        </p:sp>
        <p:sp>
          <p:nvSpPr>
            <p:cNvPr id="24" name="Line 77"/>
            <p:cNvSpPr>
              <a:spLocks noChangeShapeType="1"/>
            </p:cNvSpPr>
            <p:nvPr/>
          </p:nvSpPr>
          <p:spPr bwMode="auto">
            <a:xfrm flipH="1" flipV="1">
              <a:off x="2330" y="2523"/>
              <a:ext cx="108" cy="70"/>
            </a:xfrm>
            <a:prstGeom prst="line">
              <a:avLst/>
            </a:prstGeom>
            <a:noFill/>
            <a:ln w="9525">
              <a:solidFill>
                <a:schemeClr val="tx1"/>
              </a:solidFill>
              <a:round/>
              <a:headEnd/>
              <a:tailEnd type="triangle" w="med" len="med"/>
            </a:ln>
            <a:effectLst/>
          </p:spPr>
          <p:txBody>
            <a:bodyPr/>
            <a:lstStyle/>
            <a:p>
              <a:endParaRPr lang="zh-CN" altLang="en-US"/>
            </a:p>
          </p:txBody>
        </p:sp>
      </p:grpSp>
      <p:sp>
        <p:nvSpPr>
          <p:cNvPr id="25" name="Text Box 79"/>
          <p:cNvSpPr txBox="1">
            <a:spLocks noChangeArrowheads="1"/>
          </p:cNvSpPr>
          <p:nvPr/>
        </p:nvSpPr>
        <p:spPr bwMode="auto">
          <a:xfrm>
            <a:off x="5326075" y="4791080"/>
            <a:ext cx="298450" cy="366713"/>
          </a:xfrm>
          <a:prstGeom prst="rect">
            <a:avLst/>
          </a:prstGeom>
          <a:noFill/>
          <a:ln w="9525">
            <a:noFill/>
            <a:miter lim="800000"/>
            <a:headEnd/>
            <a:tailEnd/>
          </a:ln>
          <a:effectLst/>
        </p:spPr>
        <p:txBody>
          <a:bodyPr wrap="none">
            <a:spAutoFit/>
          </a:bodyPr>
          <a:lstStyle/>
          <a:p>
            <a:r>
              <a:rPr lang="en-US" altLang="zh-CN"/>
              <a:t>0</a:t>
            </a:r>
            <a:endParaRPr lang="zh-CN" altLang="en-US"/>
          </a:p>
        </p:txBody>
      </p:sp>
      <p:sp>
        <p:nvSpPr>
          <p:cNvPr id="26" name="Rectangle 85"/>
          <p:cNvSpPr>
            <a:spLocks noChangeArrowheads="1"/>
          </p:cNvSpPr>
          <p:nvPr/>
        </p:nvSpPr>
        <p:spPr bwMode="auto">
          <a:xfrm>
            <a:off x="2732100" y="5511805"/>
            <a:ext cx="2728632" cy="461665"/>
          </a:xfrm>
          <a:prstGeom prst="rect">
            <a:avLst/>
          </a:prstGeom>
          <a:noFill/>
          <a:ln w="9525">
            <a:noFill/>
            <a:miter lim="800000"/>
            <a:headEnd/>
            <a:tailEnd/>
          </a:ln>
          <a:effectLst/>
        </p:spPr>
        <p:txBody>
          <a:bodyPr wrap="none">
            <a:spAutoFit/>
          </a:bodyPr>
          <a:lstStyle/>
          <a:p>
            <a:r>
              <a:rPr lang="zh-CN" altLang="en-US" sz="2400" dirty="0">
                <a:ea typeface="楷体_GB2312" pitchFamily="49" charset="-122"/>
              </a:rPr>
              <a:t>识别   </a:t>
            </a:r>
            <a:r>
              <a:rPr lang="en-US" altLang="zh-CN" sz="2400" dirty="0">
                <a:ea typeface="楷体_GB2312" pitchFamily="49" charset="-122"/>
              </a:rPr>
              <a:t>{(00)</a:t>
            </a:r>
            <a:r>
              <a:rPr lang="en-US" altLang="zh-CN" sz="2400" baseline="30000" dirty="0" err="1">
                <a:ea typeface="楷体_GB2312" pitchFamily="49" charset="-122"/>
              </a:rPr>
              <a:t>n</a:t>
            </a:r>
            <a:r>
              <a:rPr lang="en-US" altLang="zh-CN" sz="2400" dirty="0" err="1">
                <a:ea typeface="楷体_GB2312" pitchFamily="49" charset="-122"/>
              </a:rPr>
              <a:t>|n</a:t>
            </a:r>
            <a:r>
              <a:rPr lang="en-US" altLang="zh-CN" sz="2400" dirty="0">
                <a:ea typeface="楷体_GB2312" pitchFamily="49" charset="-122"/>
              </a:rPr>
              <a:t>&gt;=1}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right)">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5" grpId="0" animBg="1"/>
      <p:bldP spid="16" grpId="0"/>
      <p:bldP spid="25" grpId="0"/>
      <p:bldP spid="2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确定的有限自动机</a:t>
            </a:r>
          </a:p>
        </p:txBody>
      </p:sp>
      <p:sp>
        <p:nvSpPr>
          <p:cNvPr id="3" name="内容占位符 2"/>
          <p:cNvSpPr>
            <a:spLocks noGrp="1"/>
          </p:cNvSpPr>
          <p:nvPr>
            <p:ph idx="1"/>
          </p:nvPr>
        </p:nvSpPr>
        <p:spPr/>
        <p:txBody>
          <a:bodyPr>
            <a:normAutofit/>
          </a:bodyPr>
          <a:lstStyle/>
          <a:p>
            <a:pPr marL="274320" lvl="1" indent="-274320">
              <a:buClr>
                <a:schemeClr val="accent3"/>
              </a:buClr>
              <a:buSzPct val="95000"/>
            </a:pPr>
            <a:r>
              <a:rPr lang="zh-CN" altLang="en-US" dirty="0" smtClean="0">
                <a:latin typeface="宋体" charset="-122"/>
                <a:ea typeface="宋体" charset="-122"/>
              </a:rPr>
              <a:t>对于任意的</a:t>
            </a:r>
            <a:r>
              <a:rPr lang="en-US" altLang="zh-CN" dirty="0" err="1" smtClean="0">
                <a:latin typeface="Times New Roman" pitchFamily="18" charset="0"/>
                <a:ea typeface="宋体" charset="-122"/>
              </a:rPr>
              <a:t>q</a:t>
            </a:r>
            <a:r>
              <a:rPr lang="en-US" altLang="zh-CN" dirty="0" err="1" smtClean="0">
                <a:latin typeface="宋体" charset="-122"/>
                <a:ea typeface="宋体" charset="-122"/>
              </a:rPr>
              <a:t>∈</a:t>
            </a:r>
            <a:r>
              <a:rPr lang="en-US" altLang="zh-CN" dirty="0" err="1" smtClean="0">
                <a:latin typeface="Times New Roman" pitchFamily="18" charset="0"/>
                <a:ea typeface="宋体" charset="-122"/>
              </a:rPr>
              <a:t>Q</a:t>
            </a:r>
            <a:r>
              <a:rPr lang="zh-CN" altLang="en-US" dirty="0" smtClean="0">
                <a:latin typeface="宋体" charset="-122"/>
                <a:ea typeface="宋体" charset="-122"/>
              </a:rPr>
              <a:t>，</a:t>
            </a:r>
            <a:r>
              <a:rPr lang="zh-CN" altLang="en-US" dirty="0" smtClean="0">
                <a:latin typeface="Times New Roman" pitchFamily="18" charset="0"/>
                <a:ea typeface="宋体" charset="-122"/>
              </a:rPr>
              <a:t> </a:t>
            </a:r>
            <a:r>
              <a:rPr lang="en-US" altLang="zh-CN" dirty="0" smtClean="0">
                <a:latin typeface="Times New Roman" pitchFamily="18" charset="0"/>
                <a:ea typeface="宋体" charset="-122"/>
              </a:rPr>
              <a:t>a</a:t>
            </a:r>
            <a:r>
              <a:rPr lang="en-US" altLang="zh-CN" dirty="0" smtClean="0">
                <a:latin typeface="宋体" charset="-122"/>
                <a:ea typeface="宋体" charset="-122"/>
              </a:rPr>
              <a:t>∈∑</a:t>
            </a:r>
            <a:r>
              <a:rPr lang="zh-CN" altLang="en-US" dirty="0" smtClean="0">
                <a:latin typeface="宋体" charset="-122"/>
                <a:ea typeface="宋体" charset="-122"/>
              </a:rPr>
              <a:t>，</a:t>
            </a:r>
            <a:r>
              <a:rPr lang="en-US" altLang="zh-CN" dirty="0" smtClean="0">
                <a:latin typeface="宋体" charset="-122"/>
                <a:ea typeface="宋体" charset="-122"/>
              </a:rPr>
              <a:t>δ</a:t>
            </a:r>
            <a:r>
              <a:rPr lang="en-US" altLang="zh-CN" dirty="0" smtClean="0">
                <a:latin typeface="Times New Roman" pitchFamily="18" charset="0"/>
                <a:ea typeface="宋体" charset="-122"/>
              </a:rPr>
              <a:t>(q</a:t>
            </a:r>
            <a:r>
              <a:rPr lang="zh-CN" altLang="en-US" dirty="0" smtClean="0">
                <a:latin typeface="宋体" charset="-122"/>
                <a:ea typeface="宋体" charset="-122"/>
              </a:rPr>
              <a:t>，</a:t>
            </a:r>
            <a:r>
              <a:rPr lang="en-US" altLang="zh-CN" dirty="0" smtClean="0">
                <a:latin typeface="Times New Roman" pitchFamily="18" charset="0"/>
                <a:ea typeface="宋体" charset="-122"/>
              </a:rPr>
              <a:t>a)</a:t>
            </a:r>
            <a:r>
              <a:rPr lang="zh-CN" altLang="en-US" dirty="0" smtClean="0">
                <a:latin typeface="宋体" charset="-122"/>
                <a:ea typeface="宋体" charset="-122"/>
              </a:rPr>
              <a:t>均有确定的值，这种</a:t>
            </a:r>
            <a:r>
              <a:rPr lang="en-US" altLang="zh-CN" dirty="0" smtClean="0">
                <a:latin typeface="Times New Roman" pitchFamily="18" charset="0"/>
                <a:ea typeface="宋体" charset="-122"/>
              </a:rPr>
              <a:t>FA</a:t>
            </a:r>
            <a:r>
              <a:rPr lang="zh-CN" altLang="en-US" dirty="0" smtClean="0">
                <a:latin typeface="宋体" charset="-122"/>
                <a:ea typeface="宋体" charset="-122"/>
              </a:rPr>
              <a:t>称为</a:t>
            </a:r>
            <a:r>
              <a:rPr lang="zh-CN" altLang="en-US" dirty="0" smtClean="0">
                <a:ea typeface="黑体" pitchFamily="2" charset="-122"/>
              </a:rPr>
              <a:t>确定的有限状态自动机</a:t>
            </a:r>
            <a:r>
              <a:rPr lang="en-US" altLang="zh-CN" dirty="0" smtClean="0">
                <a:ea typeface="黑体" pitchFamily="2" charset="-122"/>
              </a:rPr>
              <a:t>(deterministic finite automaton</a:t>
            </a:r>
            <a:r>
              <a:rPr lang="zh-CN" altLang="en-US" dirty="0" smtClean="0">
                <a:ea typeface="黑体" pitchFamily="2" charset="-122"/>
              </a:rPr>
              <a:t>，</a:t>
            </a:r>
            <a:r>
              <a:rPr lang="en-US" altLang="zh-CN" dirty="0" smtClean="0">
                <a:ea typeface="黑体" pitchFamily="2" charset="-122"/>
              </a:rPr>
              <a:t>DFA)</a:t>
            </a:r>
            <a:r>
              <a:rPr lang="en-US" altLang="zh-CN" dirty="0" smtClean="0">
                <a:ea typeface="宋体" charset="-122"/>
              </a:rPr>
              <a:t> </a:t>
            </a:r>
          </a:p>
          <a:p>
            <a:pPr marL="274320" lvl="1" indent="-274320">
              <a:buClr>
                <a:schemeClr val="accent3"/>
              </a:buClr>
              <a:buSzPct val="95000"/>
            </a:pPr>
            <a:endParaRPr lang="en-US" altLang="zh-CN" dirty="0" smtClean="0">
              <a:ea typeface="宋体" charset="-122"/>
            </a:endParaRPr>
          </a:p>
          <a:p>
            <a:r>
              <a:rPr lang="zh-CN" altLang="en-US" sz="2400" dirty="0" smtClean="0">
                <a:latin typeface="宋体" charset="-122"/>
                <a:ea typeface="宋体" charset="-122"/>
              </a:rPr>
              <a:t>例：构造一个</a:t>
            </a:r>
            <a:r>
              <a:rPr lang="en-US" altLang="zh-CN" sz="2400" dirty="0" smtClean="0">
                <a:latin typeface="Times New Roman" pitchFamily="18" charset="0"/>
                <a:ea typeface="宋体" charset="-122"/>
              </a:rPr>
              <a:t>DFA</a:t>
            </a:r>
            <a:r>
              <a:rPr lang="zh-CN" altLang="en-US" sz="2400" dirty="0" smtClean="0">
                <a:latin typeface="宋体" charset="-122"/>
                <a:ea typeface="宋体" charset="-122"/>
              </a:rPr>
              <a:t>，它接受的语言为</a:t>
            </a:r>
            <a:r>
              <a:rPr lang="en-US" altLang="zh-CN" sz="2400" dirty="0" smtClean="0">
                <a:latin typeface="Times New Roman" pitchFamily="18" charset="0"/>
                <a:ea typeface="宋体" charset="-122"/>
              </a:rPr>
              <a:t>{x000|x</a:t>
            </a:r>
            <a:r>
              <a:rPr lang="en-US" altLang="zh-CN" sz="2400" dirty="0" smtClean="0">
                <a:latin typeface="宋体" charset="-122"/>
                <a:ea typeface="宋体" charset="-122"/>
              </a:rPr>
              <a:t>∈</a:t>
            </a:r>
            <a:r>
              <a:rPr lang="en-US" altLang="zh-CN" sz="2400" dirty="0" smtClean="0">
                <a:latin typeface="Times New Roman" pitchFamily="18" charset="0"/>
                <a:ea typeface="宋体" charset="-122"/>
              </a:rPr>
              <a:t>{0</a:t>
            </a:r>
            <a:r>
              <a:rPr lang="zh-CN" altLang="en-US" sz="2400" dirty="0" smtClean="0">
                <a:latin typeface="宋体" charset="-122"/>
                <a:ea typeface="宋体" charset="-122"/>
              </a:rPr>
              <a:t>，</a:t>
            </a:r>
            <a:r>
              <a:rPr lang="en-US" altLang="zh-CN" sz="2400" dirty="0" smtClean="0">
                <a:latin typeface="Times New Roman" pitchFamily="18" charset="0"/>
                <a:ea typeface="宋体" charset="-122"/>
              </a:rPr>
              <a:t>1}</a:t>
            </a:r>
            <a:r>
              <a:rPr lang="en-US" altLang="zh-CN" sz="2400" baseline="30000" dirty="0" smtClean="0">
                <a:latin typeface="Times New Roman" pitchFamily="18" charset="0"/>
                <a:ea typeface="宋体" charset="-122"/>
              </a:rPr>
              <a:t>*</a:t>
            </a:r>
            <a:r>
              <a:rPr lang="en-US" altLang="zh-CN" sz="2400" dirty="0" smtClean="0">
                <a:latin typeface="Times New Roman" pitchFamily="18" charset="0"/>
                <a:ea typeface="宋体" charset="-122"/>
              </a:rPr>
              <a:t>}</a:t>
            </a:r>
            <a:r>
              <a:rPr lang="zh-CN" altLang="en-US" sz="2400" dirty="0" smtClean="0">
                <a:latin typeface="Times New Roman" pitchFamily="18" charset="0"/>
                <a:ea typeface="宋体" charset="-122"/>
              </a:rPr>
              <a:t>。</a:t>
            </a:r>
            <a:endParaRPr lang="en-US" altLang="zh-CN" sz="2400" dirty="0" smtClean="0">
              <a:latin typeface="Times New Roman" pitchFamily="18" charset="0"/>
              <a:ea typeface="宋体" charset="-122"/>
            </a:endParaRPr>
          </a:p>
          <a:p>
            <a:endParaRPr lang="zh-CN" altLang="en-US" sz="2400" dirty="0"/>
          </a:p>
        </p:txBody>
      </p:sp>
      <p:pic>
        <p:nvPicPr>
          <p:cNvPr id="4" name="Picture 4" descr="xs14"/>
          <p:cNvPicPr>
            <a:picLocks noChangeAspect="1" noChangeArrowheads="1"/>
          </p:cNvPicPr>
          <p:nvPr/>
        </p:nvPicPr>
        <p:blipFill>
          <a:blip r:embed="rId2"/>
          <a:srcRect/>
          <a:stretch>
            <a:fillRect/>
          </a:stretch>
        </p:blipFill>
        <p:spPr bwMode="auto">
          <a:xfrm>
            <a:off x="1785918" y="4233591"/>
            <a:ext cx="5384814" cy="198149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不确定有限自动机</a:t>
            </a:r>
          </a:p>
        </p:txBody>
      </p:sp>
      <p:sp>
        <p:nvSpPr>
          <p:cNvPr id="3" name="内容占位符 2"/>
          <p:cNvSpPr>
            <a:spLocks noGrp="1"/>
          </p:cNvSpPr>
          <p:nvPr>
            <p:ph idx="1"/>
          </p:nvPr>
        </p:nvSpPr>
        <p:spPr/>
        <p:txBody>
          <a:bodyPr>
            <a:noAutofit/>
          </a:bodyPr>
          <a:lstStyle/>
          <a:p>
            <a:r>
              <a:rPr lang="zh-CN" altLang="en-US" sz="2400" dirty="0" smtClean="0">
                <a:latin typeface="Arial" charset="0"/>
              </a:rPr>
              <a:t>非确定的有限自动机</a:t>
            </a:r>
            <a:r>
              <a:rPr lang="en-US" altLang="zh-CN" sz="2400" dirty="0" smtClean="0">
                <a:latin typeface="Arial" charset="0"/>
              </a:rPr>
              <a:t>(Nondeterministic Finite Automata)</a:t>
            </a:r>
            <a:r>
              <a:rPr lang="zh-CN" altLang="en-US" sz="2400" dirty="0" smtClean="0">
                <a:latin typeface="Arial" charset="0"/>
              </a:rPr>
              <a:t>简记为</a:t>
            </a:r>
            <a:r>
              <a:rPr lang="en-US" altLang="zh-CN" sz="2400" dirty="0" smtClean="0">
                <a:latin typeface="宋体" charset="-122"/>
                <a:ea typeface="宋体" charset="-122"/>
              </a:rPr>
              <a:t>NFA</a:t>
            </a:r>
            <a:r>
              <a:rPr lang="zh-CN" altLang="en-US" sz="2400" dirty="0" smtClean="0">
                <a:latin typeface="Arial" charset="0"/>
              </a:rPr>
              <a:t>，是一个五元组 </a:t>
            </a:r>
            <a:r>
              <a:rPr lang="en-US" altLang="zh-CN" sz="2400" dirty="0" smtClean="0">
                <a:latin typeface="Arial" charset="0"/>
              </a:rPr>
              <a:t>M=(Q,</a:t>
            </a:r>
            <a:r>
              <a:rPr lang="zh-CN" altLang="zh-CN" sz="2400" dirty="0" smtClean="0">
                <a:latin typeface="Arial" charset="0"/>
              </a:rPr>
              <a:t>∑</a:t>
            </a:r>
            <a:r>
              <a:rPr lang="en-US" altLang="zh-CN" sz="2400" dirty="0" smtClean="0">
                <a:latin typeface="Arial" charset="0"/>
              </a:rPr>
              <a:t>,</a:t>
            </a:r>
            <a:r>
              <a:rPr lang="zh-CN" altLang="zh-CN" sz="2400" dirty="0" smtClean="0">
                <a:latin typeface="Arial" charset="0"/>
              </a:rPr>
              <a:t>δ</a:t>
            </a:r>
            <a:r>
              <a:rPr lang="en-US" altLang="zh-CN" sz="2400" dirty="0" smtClean="0">
                <a:latin typeface="Arial" charset="0"/>
              </a:rPr>
              <a:t>,q</a:t>
            </a:r>
            <a:r>
              <a:rPr lang="en-US" altLang="zh-CN" sz="2400" baseline="-25000" dirty="0" smtClean="0">
                <a:latin typeface="Arial" charset="0"/>
              </a:rPr>
              <a:t>0 </a:t>
            </a:r>
            <a:r>
              <a:rPr lang="en-US" altLang="zh-CN" sz="2400" dirty="0" smtClean="0">
                <a:latin typeface="Arial" charset="0"/>
              </a:rPr>
              <a:t>, F)</a:t>
            </a:r>
            <a:r>
              <a:rPr lang="zh-CN" altLang="en-US" sz="2400" dirty="0" smtClean="0">
                <a:latin typeface="Arial" charset="0"/>
              </a:rPr>
              <a:t>，其中</a:t>
            </a:r>
            <a:r>
              <a:rPr lang="en-US" altLang="zh-CN" sz="2400" dirty="0" smtClean="0">
                <a:latin typeface="Arial" charset="0"/>
              </a:rPr>
              <a:t>Q</a:t>
            </a:r>
            <a:r>
              <a:rPr lang="zh-CN" altLang="en-US" sz="2400" dirty="0" smtClean="0">
                <a:latin typeface="Arial" charset="0"/>
              </a:rPr>
              <a:t>、</a:t>
            </a:r>
            <a:r>
              <a:rPr lang="zh-CN" altLang="zh-CN" sz="2400" dirty="0" smtClean="0">
                <a:latin typeface="Arial" charset="0"/>
              </a:rPr>
              <a:t>∑</a:t>
            </a:r>
            <a:r>
              <a:rPr lang="zh-CN" altLang="en-US" sz="2400" dirty="0" smtClean="0">
                <a:latin typeface="Arial" charset="0"/>
              </a:rPr>
              <a:t>、</a:t>
            </a:r>
            <a:r>
              <a:rPr lang="en-US" altLang="zh-CN" sz="2400" dirty="0" smtClean="0">
                <a:latin typeface="Arial" charset="0"/>
              </a:rPr>
              <a:t>q</a:t>
            </a:r>
            <a:r>
              <a:rPr lang="en-US" altLang="zh-CN" sz="2400" baseline="-25000" dirty="0" smtClean="0">
                <a:latin typeface="Arial" charset="0"/>
              </a:rPr>
              <a:t>0</a:t>
            </a:r>
            <a:r>
              <a:rPr lang="zh-CN" altLang="en-US" sz="2400" dirty="0" smtClean="0">
                <a:latin typeface="Arial" charset="0"/>
              </a:rPr>
              <a:t>和</a:t>
            </a:r>
            <a:r>
              <a:rPr lang="en-US" altLang="zh-CN" sz="2400" dirty="0" smtClean="0">
                <a:latin typeface="Arial" charset="0"/>
              </a:rPr>
              <a:t>F</a:t>
            </a:r>
            <a:r>
              <a:rPr lang="zh-CN" altLang="en-US" sz="2400" dirty="0" smtClean="0">
                <a:latin typeface="Arial" charset="0"/>
              </a:rPr>
              <a:t>与确定的有限自动机的含意相同，只是转移函数</a:t>
            </a:r>
            <a:r>
              <a:rPr lang="zh-CN" altLang="zh-CN" sz="2400" dirty="0" smtClean="0">
                <a:latin typeface="Arial" charset="0"/>
              </a:rPr>
              <a:t>δ</a:t>
            </a:r>
            <a:r>
              <a:rPr lang="zh-CN" altLang="en-US" sz="2400" dirty="0" smtClean="0">
                <a:latin typeface="Arial" charset="0"/>
              </a:rPr>
              <a:t>不同，它是从</a:t>
            </a:r>
            <a:r>
              <a:rPr lang="en-US" altLang="zh-CN" sz="2400" dirty="0" smtClean="0">
                <a:latin typeface="Arial" charset="0"/>
              </a:rPr>
              <a:t>Q</a:t>
            </a:r>
            <a:r>
              <a:rPr lang="zh-CN" altLang="zh-CN" sz="2400" dirty="0" smtClean="0">
                <a:latin typeface="Arial" charset="0"/>
              </a:rPr>
              <a:t>×∑</a:t>
            </a:r>
            <a:r>
              <a:rPr lang="zh-CN" altLang="en-US" sz="2400" dirty="0" smtClean="0">
                <a:latin typeface="Arial" charset="0"/>
              </a:rPr>
              <a:t>到</a:t>
            </a:r>
            <a:r>
              <a:rPr lang="en-US" altLang="zh-CN" sz="2400" dirty="0" smtClean="0">
                <a:latin typeface="Arial" charset="0"/>
              </a:rPr>
              <a:t>2</a:t>
            </a:r>
            <a:r>
              <a:rPr lang="en-US" altLang="zh-CN" sz="2400" baseline="30000" dirty="0" smtClean="0">
                <a:latin typeface="Arial" charset="0"/>
              </a:rPr>
              <a:t>Q</a:t>
            </a:r>
            <a:r>
              <a:rPr lang="zh-CN" altLang="en-US" sz="2400" dirty="0" smtClean="0">
                <a:latin typeface="Arial" charset="0"/>
              </a:rPr>
              <a:t>（</a:t>
            </a:r>
            <a:r>
              <a:rPr lang="en-US" altLang="zh-CN" sz="2400" dirty="0" smtClean="0">
                <a:latin typeface="Arial" charset="0"/>
              </a:rPr>
              <a:t>Q</a:t>
            </a:r>
            <a:r>
              <a:rPr lang="zh-CN" altLang="en-US" sz="2400" dirty="0" smtClean="0">
                <a:latin typeface="Arial" charset="0"/>
              </a:rPr>
              <a:t>的一切子集的集合）上的映射。</a:t>
            </a:r>
          </a:p>
          <a:p>
            <a:endParaRPr lang="en-US" altLang="zh-CN" sz="2400" dirty="0" smtClean="0"/>
          </a:p>
          <a:p>
            <a:r>
              <a:rPr lang="zh-CN" altLang="en-US" sz="2400" dirty="0" smtClean="0"/>
              <a:t>例：</a:t>
            </a:r>
            <a:r>
              <a:rPr lang="zh-CN" altLang="en-US" sz="2400" dirty="0" smtClean="0">
                <a:latin typeface="宋体" charset="-122"/>
                <a:ea typeface="宋体" charset="-122"/>
              </a:rPr>
              <a:t>希望是接受</a:t>
            </a:r>
            <a:r>
              <a:rPr lang="en-US" altLang="zh-CN" sz="2400" dirty="0" smtClean="0">
                <a:latin typeface="Times New Roman" pitchFamily="18" charset="0"/>
                <a:ea typeface="宋体" charset="-122"/>
              </a:rPr>
              <a:t>{</a:t>
            </a:r>
            <a:r>
              <a:rPr lang="en-US" altLang="zh-CN" sz="2400" dirty="0" err="1" smtClean="0">
                <a:latin typeface="Times New Roman" pitchFamily="18" charset="0"/>
                <a:ea typeface="宋体" charset="-122"/>
              </a:rPr>
              <a:t>x|x</a:t>
            </a:r>
            <a:r>
              <a:rPr lang="en-US" altLang="zh-CN" sz="2400" dirty="0" smtClean="0">
                <a:latin typeface="宋体" charset="-122"/>
                <a:ea typeface="宋体" charset="-122"/>
              </a:rPr>
              <a:t>∈</a:t>
            </a:r>
            <a:r>
              <a:rPr lang="en-US" altLang="zh-CN" sz="2400" dirty="0" smtClean="0">
                <a:latin typeface="Times New Roman" pitchFamily="18" charset="0"/>
                <a:ea typeface="宋体" charset="-122"/>
              </a:rPr>
              <a:t>{0</a:t>
            </a:r>
            <a:r>
              <a:rPr lang="zh-CN" altLang="en-US" sz="2400" dirty="0" smtClean="0">
                <a:latin typeface="宋体" charset="-122"/>
                <a:ea typeface="宋体" charset="-122"/>
              </a:rPr>
              <a:t>，</a:t>
            </a:r>
            <a:r>
              <a:rPr lang="en-US" altLang="zh-CN" sz="2400" dirty="0" smtClean="0">
                <a:latin typeface="Times New Roman" pitchFamily="18" charset="0"/>
                <a:ea typeface="宋体" charset="-122"/>
              </a:rPr>
              <a:t>1}</a:t>
            </a:r>
            <a:r>
              <a:rPr lang="en-US" altLang="zh-CN" sz="2400" baseline="30000" dirty="0" smtClean="0">
                <a:latin typeface="Times New Roman" pitchFamily="18" charset="0"/>
                <a:ea typeface="宋体" charset="-122"/>
              </a:rPr>
              <a:t>*</a:t>
            </a:r>
            <a:r>
              <a:rPr lang="zh-CN" altLang="en-US" sz="2400" dirty="0" smtClean="0">
                <a:latin typeface="宋体" charset="-122"/>
                <a:ea typeface="宋体" charset="-122"/>
              </a:rPr>
              <a:t>，且</a:t>
            </a:r>
            <a:r>
              <a:rPr lang="en-US" altLang="zh-CN" sz="2400" dirty="0" smtClean="0">
                <a:latin typeface="Times New Roman" pitchFamily="18" charset="0"/>
                <a:ea typeface="宋体" charset="-122"/>
              </a:rPr>
              <a:t>x</a:t>
            </a:r>
            <a:r>
              <a:rPr lang="zh-CN" altLang="en-US" sz="2400" dirty="0" smtClean="0">
                <a:latin typeface="宋体" charset="-122"/>
                <a:ea typeface="宋体" charset="-122"/>
              </a:rPr>
              <a:t>含有子串</a:t>
            </a:r>
            <a:r>
              <a:rPr lang="en-US" altLang="zh-CN" sz="2400" dirty="0" smtClean="0">
                <a:latin typeface="Times New Roman" pitchFamily="18" charset="0"/>
                <a:ea typeface="宋体" charset="-122"/>
              </a:rPr>
              <a:t>00</a:t>
            </a:r>
            <a:r>
              <a:rPr lang="zh-CN" altLang="en-US" sz="2400" dirty="0" smtClean="0">
                <a:latin typeface="宋体" charset="-122"/>
                <a:ea typeface="宋体" charset="-122"/>
              </a:rPr>
              <a:t>或</a:t>
            </a:r>
            <a:r>
              <a:rPr lang="en-US" altLang="zh-CN" sz="2400" dirty="0" smtClean="0">
                <a:latin typeface="Times New Roman" pitchFamily="18" charset="0"/>
                <a:ea typeface="宋体" charset="-122"/>
              </a:rPr>
              <a:t>11}</a:t>
            </a:r>
            <a:r>
              <a:rPr lang="zh-CN" altLang="en-US" sz="2400" dirty="0" smtClean="0">
                <a:latin typeface="宋体" charset="-122"/>
                <a:ea typeface="宋体" charset="-122"/>
              </a:rPr>
              <a:t>的</a:t>
            </a:r>
            <a:r>
              <a:rPr lang="en-US" altLang="zh-CN" sz="2400" dirty="0" smtClean="0">
                <a:latin typeface="Times New Roman" pitchFamily="18" charset="0"/>
                <a:ea typeface="宋体" charset="-122"/>
              </a:rPr>
              <a:t>FA</a:t>
            </a:r>
            <a:r>
              <a:rPr lang="zh-CN" altLang="en-US" sz="2400" dirty="0" smtClean="0">
                <a:latin typeface="Times New Roman" pitchFamily="18" charset="0"/>
                <a:ea typeface="宋体" charset="-122"/>
              </a:rPr>
              <a:t>。</a:t>
            </a:r>
          </a:p>
        </p:txBody>
      </p:sp>
      <p:pic>
        <p:nvPicPr>
          <p:cNvPr id="4" name="Picture 4" descr="xs19"/>
          <p:cNvPicPr>
            <a:picLocks noChangeAspect="1" noChangeArrowheads="1"/>
          </p:cNvPicPr>
          <p:nvPr/>
        </p:nvPicPr>
        <p:blipFill>
          <a:blip r:embed="rId2"/>
          <a:srcRect/>
          <a:stretch>
            <a:fillRect/>
          </a:stretch>
        </p:blipFill>
        <p:spPr bwMode="auto">
          <a:xfrm>
            <a:off x="1643042" y="4490486"/>
            <a:ext cx="5686412" cy="201034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NFA</a:t>
            </a:r>
            <a:r>
              <a:rPr lang="zh-CN" altLang="en-US" dirty="0" smtClean="0"/>
              <a:t>与</a:t>
            </a:r>
            <a:r>
              <a:rPr lang="en-US" altLang="zh-CN" dirty="0" smtClean="0"/>
              <a:t>DFA</a:t>
            </a:r>
            <a:r>
              <a:rPr lang="zh-CN" altLang="en-US" dirty="0" smtClean="0"/>
              <a:t>的区别</a:t>
            </a:r>
            <a:endParaRPr lang="zh-CN" altLang="en-US" dirty="0"/>
          </a:p>
        </p:txBody>
      </p:sp>
      <p:sp>
        <p:nvSpPr>
          <p:cNvPr id="3" name="内容占位符 2"/>
          <p:cNvSpPr>
            <a:spLocks noGrp="1"/>
          </p:cNvSpPr>
          <p:nvPr>
            <p:ph idx="1"/>
          </p:nvPr>
        </p:nvSpPr>
        <p:spPr/>
        <p:txBody>
          <a:bodyPr/>
          <a:lstStyle/>
          <a:p>
            <a:pPr algn="just"/>
            <a:r>
              <a:rPr lang="zh-CN" altLang="en-US" dirty="0" smtClean="0">
                <a:latin typeface="Times New Roman" pitchFamily="18" charset="0"/>
                <a:ea typeface="宋体" charset="-122"/>
              </a:rPr>
              <a:t>“</a:t>
            </a:r>
            <a:r>
              <a:rPr lang="en-US" altLang="zh-CN" dirty="0" smtClean="0">
                <a:latin typeface="Times New Roman" pitchFamily="18" charset="0"/>
                <a:ea typeface="宋体" charset="-122"/>
              </a:rPr>
              <a:t>NFA”</a:t>
            </a:r>
            <a:r>
              <a:rPr lang="zh-CN" altLang="en-US" dirty="0" smtClean="0">
                <a:latin typeface="宋体" charset="-122"/>
                <a:ea typeface="宋体" charset="-122"/>
              </a:rPr>
              <a:t>与前面定义的</a:t>
            </a:r>
            <a:r>
              <a:rPr lang="en-US" altLang="zh-CN" dirty="0" smtClean="0">
                <a:latin typeface="Times New Roman" pitchFamily="18" charset="0"/>
                <a:ea typeface="宋体" charset="-122"/>
              </a:rPr>
              <a:t>DFA</a:t>
            </a:r>
            <a:r>
              <a:rPr lang="zh-CN" altLang="en-US" dirty="0" smtClean="0">
                <a:latin typeface="宋体" charset="-122"/>
                <a:ea typeface="宋体" charset="-122"/>
              </a:rPr>
              <a:t>，的区别在于：</a:t>
            </a:r>
            <a:endParaRPr lang="zh-CN" altLang="en-US" dirty="0" smtClean="0">
              <a:latin typeface="Times New Roman" pitchFamily="18" charset="0"/>
              <a:ea typeface="宋体" charset="-122"/>
            </a:endParaRPr>
          </a:p>
          <a:p>
            <a:pPr algn="just">
              <a:buNone/>
            </a:pPr>
            <a:r>
              <a:rPr lang="zh-CN" altLang="en-US" dirty="0" smtClean="0">
                <a:latin typeface="宋体" charset="-122"/>
                <a:ea typeface="宋体" charset="-122"/>
              </a:rPr>
              <a:t>  ⑴</a:t>
            </a:r>
            <a:r>
              <a:rPr lang="zh-CN" altLang="en-US" dirty="0" smtClean="0">
                <a:latin typeface="Times New Roman" pitchFamily="18" charset="0"/>
                <a:ea typeface="宋体" charset="-122"/>
              </a:rPr>
              <a:t> </a:t>
            </a:r>
            <a:r>
              <a:rPr lang="zh-CN" altLang="en-US" dirty="0" smtClean="0">
                <a:latin typeface="宋体" charset="-122"/>
                <a:ea typeface="宋体" charset="-122"/>
              </a:rPr>
              <a:t>并不是对于所有的</a:t>
            </a:r>
            <a:r>
              <a:rPr lang="en-US" altLang="zh-CN" dirty="0" smtClean="0">
                <a:latin typeface="Times New Roman" pitchFamily="18" charset="0"/>
                <a:ea typeface="宋体" charset="-122"/>
              </a:rPr>
              <a:t>(q</a:t>
            </a:r>
            <a:r>
              <a:rPr lang="zh-CN" altLang="en-US" dirty="0" smtClean="0">
                <a:latin typeface="宋体" charset="-122"/>
                <a:ea typeface="宋体" charset="-122"/>
              </a:rPr>
              <a:t>，</a:t>
            </a:r>
            <a:r>
              <a:rPr lang="en-US" altLang="zh-CN" dirty="0" smtClean="0">
                <a:latin typeface="Times New Roman" pitchFamily="18" charset="0"/>
                <a:ea typeface="宋体" charset="-122"/>
              </a:rPr>
              <a:t>a)</a:t>
            </a:r>
            <a:r>
              <a:rPr lang="en-US" altLang="zh-CN" dirty="0" smtClean="0">
                <a:latin typeface="宋体" charset="-122"/>
                <a:ea typeface="宋体" charset="-122"/>
              </a:rPr>
              <a:t>∈∑×</a:t>
            </a:r>
            <a:r>
              <a:rPr lang="en-US" altLang="zh-CN" dirty="0" err="1" smtClean="0">
                <a:latin typeface="Times New Roman" pitchFamily="18" charset="0"/>
                <a:ea typeface="宋体" charset="-122"/>
              </a:rPr>
              <a:t>Q</a:t>
            </a:r>
            <a:r>
              <a:rPr lang="en-US" altLang="zh-CN" dirty="0" err="1" smtClean="0">
                <a:latin typeface="宋体" charset="-122"/>
                <a:ea typeface="宋体" charset="-122"/>
              </a:rPr>
              <a:t>,δ</a:t>
            </a:r>
            <a:r>
              <a:rPr lang="en-US" altLang="zh-CN" dirty="0" smtClean="0">
                <a:latin typeface="Times New Roman" pitchFamily="18" charset="0"/>
                <a:ea typeface="宋体" charset="-122"/>
              </a:rPr>
              <a:t>(q</a:t>
            </a:r>
            <a:r>
              <a:rPr lang="zh-CN" altLang="en-US" dirty="0" smtClean="0">
                <a:latin typeface="宋体" charset="-122"/>
                <a:ea typeface="宋体" charset="-122"/>
              </a:rPr>
              <a:t>，</a:t>
            </a:r>
            <a:r>
              <a:rPr lang="en-US" altLang="zh-CN" dirty="0" smtClean="0">
                <a:latin typeface="Times New Roman" pitchFamily="18" charset="0"/>
                <a:ea typeface="宋体" charset="-122"/>
              </a:rPr>
              <a:t>a)</a:t>
            </a:r>
            <a:r>
              <a:rPr lang="zh-CN" altLang="en-US" dirty="0" smtClean="0">
                <a:latin typeface="宋体" charset="-122"/>
                <a:ea typeface="宋体" charset="-122"/>
              </a:rPr>
              <a:t>都有一个状态与它对应；</a:t>
            </a:r>
            <a:endParaRPr lang="zh-CN" altLang="en-US" dirty="0" smtClean="0">
              <a:latin typeface="Times New Roman" pitchFamily="18" charset="0"/>
              <a:ea typeface="宋体" charset="-122"/>
            </a:endParaRPr>
          </a:p>
          <a:p>
            <a:pPr>
              <a:buNone/>
            </a:pPr>
            <a:r>
              <a:rPr lang="zh-CN" altLang="en-US" dirty="0" smtClean="0">
                <a:latin typeface="宋体" charset="-122"/>
                <a:ea typeface="宋体" charset="-122"/>
              </a:rPr>
              <a:t>  ⑵</a:t>
            </a:r>
            <a:r>
              <a:rPr lang="zh-CN" altLang="en-US" dirty="0" smtClean="0">
                <a:latin typeface="Times New Roman" pitchFamily="18" charset="0"/>
                <a:ea typeface="宋体" charset="-122"/>
              </a:rPr>
              <a:t> </a:t>
            </a:r>
            <a:r>
              <a:rPr lang="zh-CN" altLang="en-US" dirty="0" smtClean="0">
                <a:latin typeface="宋体" charset="-122"/>
                <a:ea typeface="宋体" charset="-122"/>
              </a:rPr>
              <a:t>并不是对于所有的</a:t>
            </a:r>
            <a:r>
              <a:rPr lang="en-US" altLang="zh-CN" dirty="0" smtClean="0">
                <a:latin typeface="Times New Roman" pitchFamily="18" charset="0"/>
                <a:ea typeface="宋体" charset="-122"/>
              </a:rPr>
              <a:t>(q</a:t>
            </a:r>
            <a:r>
              <a:rPr lang="zh-CN" altLang="en-US" dirty="0" smtClean="0">
                <a:latin typeface="宋体" charset="-122"/>
                <a:ea typeface="宋体" charset="-122"/>
              </a:rPr>
              <a:t>，</a:t>
            </a:r>
            <a:r>
              <a:rPr lang="en-US" altLang="zh-CN" dirty="0" smtClean="0">
                <a:latin typeface="Times New Roman" pitchFamily="18" charset="0"/>
                <a:ea typeface="宋体" charset="-122"/>
              </a:rPr>
              <a:t>a)</a:t>
            </a:r>
            <a:r>
              <a:rPr lang="en-US" altLang="zh-CN" dirty="0" smtClean="0">
                <a:latin typeface="宋体" charset="-122"/>
                <a:ea typeface="宋体" charset="-122"/>
              </a:rPr>
              <a:t>∈∑×</a:t>
            </a:r>
            <a:r>
              <a:rPr lang="en-US" altLang="zh-CN" dirty="0" err="1" smtClean="0">
                <a:latin typeface="Times New Roman" pitchFamily="18" charset="0"/>
                <a:ea typeface="宋体" charset="-122"/>
              </a:rPr>
              <a:t>Q</a:t>
            </a:r>
            <a:r>
              <a:rPr lang="en-US" altLang="zh-CN" dirty="0" err="1" smtClean="0">
                <a:latin typeface="宋体" charset="-122"/>
                <a:ea typeface="宋体" charset="-122"/>
              </a:rPr>
              <a:t>,δ</a:t>
            </a:r>
            <a:r>
              <a:rPr lang="en-US" altLang="zh-CN" dirty="0" smtClean="0">
                <a:latin typeface="Times New Roman" pitchFamily="18" charset="0"/>
                <a:ea typeface="宋体" charset="-122"/>
              </a:rPr>
              <a:t>(q</a:t>
            </a:r>
            <a:r>
              <a:rPr lang="zh-CN" altLang="en-US" dirty="0" smtClean="0">
                <a:latin typeface="宋体" charset="-122"/>
                <a:ea typeface="宋体" charset="-122"/>
              </a:rPr>
              <a:t>，</a:t>
            </a:r>
            <a:r>
              <a:rPr lang="en-US" altLang="zh-CN" dirty="0" smtClean="0">
                <a:latin typeface="Times New Roman" pitchFamily="18" charset="0"/>
                <a:ea typeface="宋体" charset="-122"/>
              </a:rPr>
              <a:t>a)</a:t>
            </a:r>
            <a:r>
              <a:rPr lang="zh-CN" altLang="en-US" dirty="0" smtClean="0">
                <a:latin typeface="宋体" charset="-122"/>
                <a:ea typeface="宋体" charset="-122"/>
              </a:rPr>
              <a:t>只对应一个状态。</a:t>
            </a:r>
            <a:r>
              <a:rPr lang="zh-CN" altLang="en-US" dirty="0" smtClean="0">
                <a:ea typeface="宋体" charset="-122"/>
              </a:rPr>
              <a:t> </a:t>
            </a:r>
          </a:p>
          <a:p>
            <a:r>
              <a:rPr lang="zh-CN" altLang="en-US" dirty="0" smtClean="0">
                <a:latin typeface="Times New Roman" pitchFamily="18" charset="0"/>
                <a:ea typeface="宋体" charset="-122"/>
              </a:rPr>
              <a:t>“</a:t>
            </a:r>
            <a:r>
              <a:rPr lang="en-US" altLang="zh-CN" dirty="0" smtClean="0">
                <a:latin typeface="Times New Roman" pitchFamily="18" charset="0"/>
                <a:ea typeface="宋体" charset="-122"/>
              </a:rPr>
              <a:t>FA”</a:t>
            </a:r>
            <a:r>
              <a:rPr lang="zh-CN" altLang="en-US" dirty="0" smtClean="0">
                <a:latin typeface="宋体" charset="-122"/>
                <a:ea typeface="宋体" charset="-122"/>
              </a:rPr>
              <a:t>在任意时刻可以处于有限多个状态。</a:t>
            </a:r>
            <a:r>
              <a:rPr lang="zh-CN" altLang="en-US" dirty="0" smtClean="0">
                <a:ea typeface="宋体" charset="-122"/>
              </a:rPr>
              <a:t> </a:t>
            </a:r>
          </a:p>
          <a:p>
            <a:endParaRPr lang="zh-CN"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林业管理问题应用举例</a:t>
            </a:r>
            <a:endParaRPr lang="zh-CN" altLang="en-US" dirty="0"/>
          </a:p>
        </p:txBody>
      </p:sp>
      <p:sp>
        <p:nvSpPr>
          <p:cNvPr id="3" name="内容占位符 2"/>
          <p:cNvSpPr>
            <a:spLocks noGrp="1"/>
          </p:cNvSpPr>
          <p:nvPr>
            <p:ph idx="1"/>
          </p:nvPr>
        </p:nvSpPr>
        <p:spPr/>
        <p:txBody>
          <a:bodyPr/>
          <a:lstStyle/>
          <a:p>
            <a:r>
              <a:rPr lang="en-US" dirty="0" smtClean="0"/>
              <a:t>Research on the Implementation Strategy of Forest Insurance in China Based on Multi-agent Simulation</a:t>
            </a:r>
            <a:endParaRPr lang="zh-CN" altLang="en-US" dirty="0" smtClean="0"/>
          </a:p>
          <a:p>
            <a:endParaRPr lang="zh-CN"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smtClean="0"/>
              <a:t>汇报完毕，请批评指正！</a:t>
            </a:r>
            <a:endParaRPr lang="zh-CN" altLang="en-US" dirty="0"/>
          </a:p>
        </p:txBody>
      </p:sp>
      <p:sp>
        <p:nvSpPr>
          <p:cNvPr id="3" name="内容占位符 2"/>
          <p:cNvSpPr>
            <a:spLocks noGrp="1"/>
          </p:cNvSpPr>
          <p:nvPr>
            <p:ph type="subTitle" idx="1"/>
          </p:nvPr>
        </p:nvSpPr>
        <p:spPr/>
        <p:txBody>
          <a:bodyPr>
            <a:normAutofit/>
          </a:bodyPr>
          <a:lstStyle/>
          <a:p>
            <a:endParaRPr lang="zh-CN"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p:txBody>
          <a:bodyPr anchorCtr="0"/>
          <a:lstStyle/>
          <a:p>
            <a:r>
              <a:rPr lang="zh-CN" altLang="en-US" sz="3200">
                <a:latin typeface="宋体" pitchFamily="2" charset="-122"/>
              </a:rPr>
              <a:t>喝酒</a:t>
            </a:r>
            <a:r>
              <a:rPr lang="en-US" altLang="zh-CN" sz="3200">
                <a:latin typeface="宋体" pitchFamily="2" charset="-122"/>
              </a:rPr>
              <a:t>2</a:t>
            </a:r>
            <a:r>
              <a:rPr lang="zh-CN" altLang="en-US" sz="3200">
                <a:latin typeface="宋体" pitchFamily="2" charset="-122"/>
              </a:rPr>
              <a:t>两</a:t>
            </a:r>
            <a:r>
              <a:rPr lang="en-US" altLang="zh-CN" sz="3200">
                <a:latin typeface="宋体" pitchFamily="2" charset="-122"/>
              </a:rPr>
              <a:t>=</a:t>
            </a:r>
            <a:r>
              <a:rPr lang="zh-CN" altLang="en-US" sz="3200">
                <a:latin typeface="宋体" pitchFamily="2" charset="-122"/>
              </a:rPr>
              <a:t>练瑜伽半年</a:t>
            </a:r>
          </a:p>
        </p:txBody>
      </p:sp>
      <p:pic>
        <p:nvPicPr>
          <p:cNvPr id="114691" name="Picture 2" descr="C:\Users\Liuyang\Desktop\044_f1bf1058783a65f97d1c4cbe16771ad2.jpg"/>
          <p:cNvPicPr>
            <a:picLocks noGrp="1" noChangeAspect="1" noChangeArrowheads="1"/>
          </p:cNvPicPr>
          <p:nvPr>
            <p:ph idx="4294967295"/>
          </p:nvPr>
        </p:nvPicPr>
        <p:blipFill>
          <a:blip r:embed="rId2"/>
          <a:srcRect/>
          <a:stretch>
            <a:fillRect/>
          </a:stretch>
        </p:blipFill>
        <p:spPr>
          <a:xfrm>
            <a:off x="142844" y="1982799"/>
            <a:ext cx="4214813" cy="3160713"/>
          </a:xfrm>
          <a:noFill/>
        </p:spPr>
      </p:pic>
      <p:pic>
        <p:nvPicPr>
          <p:cNvPr id="114692" name="Picture 3" descr="C:\Users\Liuyang\Desktop\6757-1103120T11714.jpg"/>
          <p:cNvPicPr>
            <a:picLocks noChangeAspect="1" noChangeArrowheads="1"/>
          </p:cNvPicPr>
          <p:nvPr/>
        </p:nvPicPr>
        <p:blipFill>
          <a:blip r:embed="rId3"/>
          <a:srcRect/>
          <a:stretch>
            <a:fillRect/>
          </a:stretch>
        </p:blipFill>
        <p:spPr bwMode="auto">
          <a:xfrm>
            <a:off x="4357686" y="2000262"/>
            <a:ext cx="4711700"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p:txBody>
          <a:bodyPr anchorCtr="0"/>
          <a:lstStyle/>
          <a:p>
            <a:r>
              <a:rPr lang="zh-CN" altLang="en-US" sz="3600">
                <a:latin typeface="宋体" pitchFamily="2" charset="-122"/>
              </a:rPr>
              <a:t>喝酒</a:t>
            </a:r>
            <a:r>
              <a:rPr lang="en-US" altLang="zh-CN" sz="3600">
                <a:latin typeface="宋体" pitchFamily="2" charset="-122"/>
              </a:rPr>
              <a:t>5</a:t>
            </a:r>
            <a:r>
              <a:rPr lang="zh-CN" altLang="en-US" sz="3600">
                <a:latin typeface="宋体" pitchFamily="2" charset="-122"/>
              </a:rPr>
              <a:t>两</a:t>
            </a:r>
            <a:r>
              <a:rPr lang="en-US" altLang="zh-CN" sz="3600">
                <a:latin typeface="宋体" pitchFamily="2" charset="-122"/>
              </a:rPr>
              <a:t>=</a:t>
            </a:r>
            <a:r>
              <a:rPr lang="zh-CN" altLang="en-US" sz="3600">
                <a:latin typeface="宋体" pitchFamily="2" charset="-122"/>
              </a:rPr>
              <a:t>练瑜伽一年</a:t>
            </a:r>
          </a:p>
        </p:txBody>
      </p:sp>
      <p:pic>
        <p:nvPicPr>
          <p:cNvPr id="115715" name="Picture 2" descr="C:\Users\Liuyang\Desktop\2531170_211729541000_2.jpg"/>
          <p:cNvPicPr>
            <a:picLocks noGrp="1" noChangeAspect="1" noChangeArrowheads="1"/>
          </p:cNvPicPr>
          <p:nvPr>
            <p:ph idx="4294967295"/>
          </p:nvPr>
        </p:nvPicPr>
        <p:blipFill>
          <a:blip r:embed="rId2"/>
          <a:srcRect/>
          <a:stretch>
            <a:fillRect/>
          </a:stretch>
        </p:blipFill>
        <p:spPr>
          <a:xfrm>
            <a:off x="4645056" y="2071688"/>
            <a:ext cx="4427538" cy="2952750"/>
          </a:xfrm>
          <a:noFill/>
        </p:spPr>
      </p:pic>
      <p:pic>
        <p:nvPicPr>
          <p:cNvPr id="115716" name="Picture 3" descr="C:\Users\Liuyang\Desktop\300000928390129482330828667_950.jpg"/>
          <p:cNvPicPr>
            <a:picLocks noChangeAspect="1" noChangeArrowheads="1"/>
          </p:cNvPicPr>
          <p:nvPr/>
        </p:nvPicPr>
        <p:blipFill>
          <a:blip r:embed="rId3"/>
          <a:srcRect/>
          <a:stretch>
            <a:fillRect/>
          </a:stretch>
        </p:blipFill>
        <p:spPr bwMode="auto">
          <a:xfrm>
            <a:off x="71438" y="2071688"/>
            <a:ext cx="4714876" cy="2967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p:txBody>
          <a:bodyPr anchorCtr="0"/>
          <a:lstStyle/>
          <a:p>
            <a:r>
              <a:rPr lang="zh-CN" altLang="en-US" sz="3600" dirty="0">
                <a:latin typeface="宋体" pitchFamily="2" charset="-122"/>
              </a:rPr>
              <a:t>喝酒</a:t>
            </a:r>
            <a:r>
              <a:rPr lang="en-US" altLang="zh-CN" sz="3600" dirty="0">
                <a:latin typeface="宋体" pitchFamily="2" charset="-122"/>
              </a:rPr>
              <a:t>1</a:t>
            </a:r>
            <a:r>
              <a:rPr lang="zh-CN" altLang="en-US" sz="3600" dirty="0">
                <a:latin typeface="宋体" pitchFamily="2" charset="-122"/>
              </a:rPr>
              <a:t>斤</a:t>
            </a:r>
            <a:r>
              <a:rPr lang="en-US" altLang="zh-CN" sz="3600" dirty="0">
                <a:latin typeface="宋体" pitchFamily="2" charset="-122"/>
              </a:rPr>
              <a:t>=</a:t>
            </a:r>
            <a:r>
              <a:rPr lang="zh-CN" altLang="en-US" sz="3600" dirty="0">
                <a:latin typeface="宋体" pitchFamily="2" charset="-122"/>
              </a:rPr>
              <a:t>练瑜伽</a:t>
            </a:r>
            <a:r>
              <a:rPr lang="en-US" altLang="zh-CN" sz="3600" dirty="0">
                <a:latin typeface="宋体" pitchFamily="2" charset="-122"/>
              </a:rPr>
              <a:t>5</a:t>
            </a:r>
            <a:r>
              <a:rPr lang="zh-CN" altLang="en-US" sz="3600" dirty="0">
                <a:latin typeface="宋体" pitchFamily="2" charset="-122"/>
              </a:rPr>
              <a:t>年</a:t>
            </a:r>
          </a:p>
        </p:txBody>
      </p:sp>
      <p:pic>
        <p:nvPicPr>
          <p:cNvPr id="116739" name="Picture 2" descr="C:\Users\Liuyang\Desktop\11734f2789a.jpg"/>
          <p:cNvPicPr>
            <a:picLocks noGrp="1" noChangeAspect="1" noChangeArrowheads="1"/>
          </p:cNvPicPr>
          <p:nvPr>
            <p:ph idx="4294967295"/>
          </p:nvPr>
        </p:nvPicPr>
        <p:blipFill>
          <a:blip r:embed="rId2"/>
          <a:srcRect/>
          <a:stretch>
            <a:fillRect/>
          </a:stretch>
        </p:blipFill>
        <p:spPr>
          <a:xfrm>
            <a:off x="204783" y="2005034"/>
            <a:ext cx="3724275" cy="4495800"/>
          </a:xfrm>
          <a:noFill/>
        </p:spPr>
      </p:pic>
      <p:pic>
        <p:nvPicPr>
          <p:cNvPr id="116740" name="Picture 3" descr="C:\Users\Liuyang\Desktop\1273125981_57.jpg"/>
          <p:cNvPicPr>
            <a:picLocks noChangeAspect="1" noChangeArrowheads="1"/>
          </p:cNvPicPr>
          <p:nvPr/>
        </p:nvPicPr>
        <p:blipFill>
          <a:blip r:embed="rId3"/>
          <a:srcRect/>
          <a:stretch>
            <a:fillRect/>
          </a:stretch>
        </p:blipFill>
        <p:spPr bwMode="auto">
          <a:xfrm>
            <a:off x="3995769" y="2143125"/>
            <a:ext cx="5005387" cy="3709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p:txBody>
          <a:bodyPr anchorCtr="0"/>
          <a:lstStyle/>
          <a:p>
            <a:r>
              <a:rPr lang="zh-CN" altLang="en-US" sz="3600" dirty="0">
                <a:latin typeface="宋体" pitchFamily="2" charset="-122"/>
              </a:rPr>
              <a:t>喝酒</a:t>
            </a:r>
            <a:r>
              <a:rPr lang="en-US" altLang="zh-CN" sz="3600" dirty="0">
                <a:latin typeface="宋体" pitchFamily="2" charset="-122"/>
              </a:rPr>
              <a:t>1</a:t>
            </a:r>
            <a:r>
              <a:rPr lang="zh-CN" altLang="en-US" sz="3600" dirty="0">
                <a:latin typeface="宋体" pitchFamily="2" charset="-122"/>
              </a:rPr>
              <a:t>近半</a:t>
            </a:r>
            <a:r>
              <a:rPr lang="en-US" altLang="zh-CN" sz="3600" dirty="0">
                <a:latin typeface="宋体" pitchFamily="2" charset="-122"/>
              </a:rPr>
              <a:t>=</a:t>
            </a:r>
            <a:r>
              <a:rPr lang="zh-CN" altLang="en-US" sz="3600" dirty="0">
                <a:latin typeface="宋体" pitchFamily="2" charset="-122"/>
              </a:rPr>
              <a:t>练瑜伽</a:t>
            </a:r>
            <a:r>
              <a:rPr lang="en-US" altLang="zh-CN" sz="3600" dirty="0">
                <a:latin typeface="宋体" pitchFamily="2" charset="-122"/>
              </a:rPr>
              <a:t>10</a:t>
            </a:r>
            <a:r>
              <a:rPr lang="zh-CN" altLang="en-US" sz="3600" dirty="0">
                <a:latin typeface="宋体" pitchFamily="2" charset="-122"/>
              </a:rPr>
              <a:t>年</a:t>
            </a:r>
          </a:p>
        </p:txBody>
      </p:sp>
      <p:pic>
        <p:nvPicPr>
          <p:cNvPr id="117763" name="Picture 2" descr="C:\Users\Liuyang\Desktop\20110307104636_113.jpg"/>
          <p:cNvPicPr>
            <a:picLocks noGrp="1" noChangeAspect="1" noChangeArrowheads="1"/>
          </p:cNvPicPr>
          <p:nvPr>
            <p:ph idx="4294967295"/>
          </p:nvPr>
        </p:nvPicPr>
        <p:blipFill>
          <a:blip r:embed="rId2"/>
          <a:srcRect/>
          <a:stretch>
            <a:fillRect/>
          </a:stretch>
        </p:blipFill>
        <p:spPr>
          <a:xfrm>
            <a:off x="76201" y="2044714"/>
            <a:ext cx="4638675" cy="3455988"/>
          </a:xfrm>
          <a:noFill/>
        </p:spPr>
      </p:pic>
      <p:pic>
        <p:nvPicPr>
          <p:cNvPr id="117764" name="Picture 3" descr="C:\Users\Liuyang\Desktop\11598a1893b.jpg"/>
          <p:cNvPicPr>
            <a:picLocks noChangeAspect="1" noChangeArrowheads="1"/>
          </p:cNvPicPr>
          <p:nvPr/>
        </p:nvPicPr>
        <p:blipFill>
          <a:blip r:embed="rId3"/>
          <a:srcRect/>
          <a:stretch>
            <a:fillRect/>
          </a:stretch>
        </p:blipFill>
        <p:spPr bwMode="auto">
          <a:xfrm>
            <a:off x="4691094" y="2071678"/>
            <a:ext cx="4381500" cy="340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p:txBody>
          <a:bodyPr anchorCtr="0"/>
          <a:lstStyle/>
          <a:p>
            <a:r>
              <a:rPr lang="zh-CN" altLang="en-US" sz="3600" dirty="0">
                <a:latin typeface="宋体" pitchFamily="2" charset="-122"/>
              </a:rPr>
              <a:t>喝酒</a:t>
            </a:r>
            <a:r>
              <a:rPr lang="en-US" altLang="zh-CN" sz="3600" dirty="0">
                <a:latin typeface="宋体" pitchFamily="2" charset="-122"/>
              </a:rPr>
              <a:t>2</a:t>
            </a:r>
            <a:r>
              <a:rPr lang="zh-CN" altLang="en-US" sz="3600" dirty="0">
                <a:latin typeface="宋体" pitchFamily="2" charset="-122"/>
              </a:rPr>
              <a:t>斤</a:t>
            </a:r>
            <a:r>
              <a:rPr lang="en-US" altLang="zh-CN" sz="3600" dirty="0">
                <a:latin typeface="宋体" pitchFamily="2" charset="-122"/>
              </a:rPr>
              <a:t>=</a:t>
            </a:r>
            <a:r>
              <a:rPr lang="zh-CN" altLang="en-US" sz="3600" dirty="0">
                <a:latin typeface="宋体" pitchFamily="2" charset="-122"/>
              </a:rPr>
              <a:t>瑜伽大师</a:t>
            </a:r>
          </a:p>
        </p:txBody>
      </p:sp>
      <p:pic>
        <p:nvPicPr>
          <p:cNvPr id="118787" name="Picture 2" descr="C:\Users\Liuyang\Desktop\232252B52-2.jpg"/>
          <p:cNvPicPr>
            <a:picLocks noGrp="1" noChangeAspect="1" noChangeArrowheads="1"/>
          </p:cNvPicPr>
          <p:nvPr>
            <p:ph idx="4294967295"/>
          </p:nvPr>
        </p:nvPicPr>
        <p:blipFill>
          <a:blip r:embed="rId2"/>
          <a:srcRect/>
          <a:stretch>
            <a:fillRect/>
          </a:stretch>
        </p:blipFill>
        <p:spPr>
          <a:xfrm>
            <a:off x="1191959" y="2072609"/>
            <a:ext cx="3053999" cy="4571101"/>
          </a:xfrm>
          <a:noFill/>
        </p:spPr>
      </p:pic>
      <p:pic>
        <p:nvPicPr>
          <p:cNvPr id="118788" name="Picture 3" descr="C:\Users\Liuyang\Desktop\001ec947cdc60d77e1f106.jpg"/>
          <p:cNvPicPr>
            <a:picLocks noChangeAspect="1" noChangeArrowheads="1"/>
          </p:cNvPicPr>
          <p:nvPr/>
        </p:nvPicPr>
        <p:blipFill>
          <a:blip r:embed="rId3"/>
          <a:srcRect/>
          <a:stretch>
            <a:fillRect/>
          </a:stretch>
        </p:blipFill>
        <p:spPr bwMode="auto">
          <a:xfrm>
            <a:off x="4857752" y="2029029"/>
            <a:ext cx="3603622" cy="46146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畅">
  <a:themeElements>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畅">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畅">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770</TotalTime>
  <Words>2539</Words>
  <Application>Microsoft Office PowerPoint</Application>
  <PresentationFormat>全屏显示(4:3)</PresentationFormat>
  <Paragraphs>298</Paragraphs>
  <Slides>47</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47</vt:i4>
      </vt:variant>
    </vt:vector>
  </HeadingPairs>
  <TitlesOfParts>
    <vt:vector size="50" baseType="lpstr">
      <vt:lpstr>流畅</vt:lpstr>
      <vt:lpstr>公式</vt:lpstr>
      <vt:lpstr>Equation</vt:lpstr>
      <vt:lpstr>谈模式识别方法在林业管理问题中的应用</vt:lpstr>
      <vt:lpstr>模式识别</vt:lpstr>
      <vt:lpstr>模式识别的应用</vt:lpstr>
      <vt:lpstr>举例：喝酒与练瑜伽的区别</vt:lpstr>
      <vt:lpstr>喝酒2两=练瑜伽半年</vt:lpstr>
      <vt:lpstr>喝酒5两=练瑜伽一年</vt:lpstr>
      <vt:lpstr>喝酒1斤=练瑜伽5年</vt:lpstr>
      <vt:lpstr>喝酒1近半=练瑜伽10年</vt:lpstr>
      <vt:lpstr>喝酒2斤=瑜伽大师</vt:lpstr>
      <vt:lpstr>幻灯片 10</vt:lpstr>
      <vt:lpstr>Statistics are used much like a drunk uses a lamppost: for support, not illumination.</vt:lpstr>
      <vt:lpstr>幻灯片 12</vt:lpstr>
      <vt:lpstr>什么是贝叶斯法则</vt:lpstr>
      <vt:lpstr>应用一：S VM分类</vt:lpstr>
      <vt:lpstr>线性分类</vt:lpstr>
      <vt:lpstr>线性分类图示</vt:lpstr>
      <vt:lpstr>最大间隔分类器</vt:lpstr>
      <vt:lpstr>支持向量</vt:lpstr>
      <vt:lpstr>SVM原理</vt:lpstr>
      <vt:lpstr>核函数</vt:lpstr>
      <vt:lpstr>举例</vt:lpstr>
      <vt:lpstr>SVM Packages</vt:lpstr>
      <vt:lpstr>林业管理问题应用举例</vt:lpstr>
      <vt:lpstr>幻灯片 24</vt:lpstr>
      <vt:lpstr>应用二：K-means聚类</vt:lpstr>
      <vt:lpstr>K-means原理</vt:lpstr>
      <vt:lpstr>Distance from Point to Cluster</vt:lpstr>
      <vt:lpstr>k-means聚类的弱点</vt:lpstr>
      <vt:lpstr>层次聚类</vt:lpstr>
      <vt:lpstr>层次聚类图示</vt:lpstr>
      <vt:lpstr>Distance between Clusters</vt:lpstr>
      <vt:lpstr>举例</vt:lpstr>
      <vt:lpstr>举例</vt:lpstr>
      <vt:lpstr>层次聚类+K-means聚类</vt:lpstr>
      <vt:lpstr>林业管理问题应用举例</vt:lpstr>
      <vt:lpstr>幻灯片 36</vt:lpstr>
      <vt:lpstr>应用三：FSM建模</vt:lpstr>
      <vt:lpstr>有限状态系统实例</vt:lpstr>
      <vt:lpstr>淘宝网上购物</vt:lpstr>
      <vt:lpstr>幻灯片 40</vt:lpstr>
      <vt:lpstr>模型介绍</vt:lpstr>
      <vt:lpstr>举例</vt:lpstr>
      <vt:lpstr>确定的有限自动机</vt:lpstr>
      <vt:lpstr>不确定有限自动机</vt:lpstr>
      <vt:lpstr>NFA与DFA的区别</vt:lpstr>
      <vt:lpstr>林业管理问题应用举例</vt:lpstr>
      <vt:lpstr>汇报完毕，请批评指正！</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Finite-state machine</dc:title>
  <dc:creator>Neil</dc:creator>
  <cp:lastModifiedBy>Neil</cp:lastModifiedBy>
  <cp:revision>102</cp:revision>
  <dcterms:created xsi:type="dcterms:W3CDTF">2016-01-26T15:34:33Z</dcterms:created>
  <dcterms:modified xsi:type="dcterms:W3CDTF">2016-11-28T02:14:23Z</dcterms:modified>
</cp:coreProperties>
</file>